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5" r:id="rId2"/>
    <p:sldId id="274" r:id="rId3"/>
    <p:sldId id="273" r:id="rId4"/>
    <p:sldId id="260" r:id="rId5"/>
    <p:sldId id="257" r:id="rId6"/>
    <p:sldId id="267" r:id="rId7"/>
    <p:sldId id="259" r:id="rId8"/>
    <p:sldId id="262" r:id="rId9"/>
    <p:sldId id="279" r:id="rId10"/>
    <p:sldId id="282" r:id="rId11"/>
    <p:sldId id="287" r:id="rId12"/>
    <p:sldId id="288" r:id="rId13"/>
    <p:sldId id="289" r:id="rId14"/>
    <p:sldId id="296" r:id="rId15"/>
    <p:sldId id="297" r:id="rId16"/>
    <p:sldId id="283" r:id="rId17"/>
    <p:sldId id="294" r:id="rId18"/>
    <p:sldId id="295" r:id="rId19"/>
    <p:sldId id="271" r:id="rId20"/>
    <p:sldId id="275" r:id="rId21"/>
    <p:sldId id="290" r:id="rId22"/>
    <p:sldId id="277" r:id="rId23"/>
    <p:sldId id="280" r:id="rId24"/>
    <p:sldId id="281" r:id="rId25"/>
    <p:sldId id="291" r:id="rId26"/>
    <p:sldId id="298" r:id="rId27"/>
    <p:sldId id="286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경기천년바탕OTF Regular" panose="020205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함초롬돋움" panose="020B0504000101010101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650"/>
    <a:srgbClr val="E54654"/>
    <a:srgbClr val="EB717C"/>
    <a:srgbClr val="FF5050"/>
    <a:srgbClr val="67010C"/>
    <a:srgbClr val="00245E"/>
    <a:srgbClr val="860210"/>
    <a:srgbClr val="AA0217"/>
    <a:srgbClr val="3C0705"/>
    <a:srgbClr val="9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00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E10AC-0699-4699-AE56-386411D58675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7B90-0013-4310-B9AF-EF636B04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고객센터를 </a:t>
            </a:r>
            <a:r>
              <a:rPr lang="ko-KR" altLang="en-US" sz="1200" dirty="0" err="1"/>
              <a:t>클릭했을때</a:t>
            </a:r>
            <a:r>
              <a:rPr lang="ko-KR" altLang="en-US" sz="1200" dirty="0"/>
              <a:t> 회원만 </a:t>
            </a:r>
            <a:r>
              <a:rPr lang="ko-KR" altLang="en-US" sz="1200" dirty="0" err="1"/>
              <a:t>허용될수</a:t>
            </a:r>
            <a:r>
              <a:rPr lang="ko-KR" altLang="en-US" sz="1200" dirty="0"/>
              <a:t> 있게 </a:t>
            </a:r>
            <a:endParaRPr lang="en-US" altLang="ko-KR" sz="1200" dirty="0"/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B_MainFunc</a:t>
            </a:r>
            <a:r>
              <a:rPr lang="en-US" altLang="ko-KR" sz="1200" dirty="0"/>
              <a:t>(request): </a:t>
            </a:r>
          </a:p>
          <a:p>
            <a:r>
              <a:rPr lang="en-US" altLang="ko-KR" sz="1200" dirty="0"/>
              <a:t>If “id” in </a:t>
            </a:r>
            <a:r>
              <a:rPr lang="en-US" altLang="ko-KR" sz="1200" dirty="0" err="1"/>
              <a:t>request.session</a:t>
            </a:r>
            <a:r>
              <a:rPr lang="en-US" altLang="ko-KR" sz="1200" dirty="0"/>
              <a:t>: # </a:t>
            </a:r>
            <a:r>
              <a:rPr lang="ko-KR" altLang="en-US" sz="1200" dirty="0"/>
              <a:t>세션에 아이디가 있으면 </a:t>
            </a:r>
            <a:endParaRPr lang="en-US" altLang="ko-KR" sz="1200" dirty="0"/>
          </a:p>
          <a:p>
            <a:r>
              <a:rPr lang="en-US" altLang="ko-KR" sz="1200" dirty="0"/>
              <a:t>Id = </a:t>
            </a:r>
            <a:r>
              <a:rPr lang="en-US" altLang="ko-KR" sz="1200" dirty="0" err="1"/>
              <a:t>request.session</a:t>
            </a:r>
            <a:r>
              <a:rPr lang="en-US" altLang="ko-KR" sz="1200" dirty="0"/>
              <a:t>[‘id’] </a:t>
            </a:r>
          </a:p>
          <a:p>
            <a:r>
              <a:rPr lang="en-US" altLang="ko-KR" sz="1200" dirty="0"/>
              <a:t>return render(request, “board_main2.html”,{“</a:t>
            </a:r>
            <a:r>
              <a:rPr lang="en-US" altLang="ko-KR" sz="1200" dirty="0" err="1"/>
              <a:t>id”:id</a:t>
            </a:r>
            <a:r>
              <a:rPr lang="en-US" altLang="ko-KR" sz="1200" dirty="0"/>
              <a:t>}) # </a:t>
            </a:r>
            <a:r>
              <a:rPr lang="ko-KR" altLang="en-US" sz="1200" dirty="0"/>
              <a:t>메인으로 </a:t>
            </a:r>
            <a:r>
              <a:rPr lang="ko-KR" altLang="en-US" sz="1200" dirty="0" err="1"/>
              <a:t>갈수있게</a:t>
            </a:r>
            <a:r>
              <a:rPr lang="ko-KR" altLang="en-US" sz="1200" dirty="0"/>
              <a:t> 함수를 설정하였 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Else: # </a:t>
            </a:r>
            <a:r>
              <a:rPr lang="ko-KR" altLang="en-US" sz="1200" dirty="0"/>
              <a:t>만약 세션에 아이디가 없으면 </a:t>
            </a:r>
            <a:r>
              <a:rPr lang="ko-KR" altLang="en-US" sz="1200" dirty="0" err="1"/>
              <a:t>로그인로</a:t>
            </a:r>
            <a:r>
              <a:rPr lang="ko-KR" altLang="en-US" sz="1200" dirty="0"/>
              <a:t> 갈수 있게 링크를 걸어서 회원만 제공되는 서 비스로 구조를 만들었습니다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Return render(request, ‘login.html’)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고객센터의 구성은 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게시판 메인 </a:t>
            </a:r>
            <a:r>
              <a:rPr lang="en-US" altLang="ko-KR" sz="1200" dirty="0"/>
              <a:t>: </a:t>
            </a:r>
            <a:r>
              <a:rPr lang="ko-KR" altLang="en-US" sz="1200" dirty="0"/>
              <a:t>게시판의 </a:t>
            </a:r>
            <a:r>
              <a:rPr lang="ko-KR" altLang="en-US" sz="1200" dirty="0" err="1"/>
              <a:t>메인을</a:t>
            </a:r>
            <a:r>
              <a:rPr lang="ko-KR" altLang="en-US" sz="1200" dirty="0"/>
              <a:t> 만들어 고객센터를 </a:t>
            </a:r>
            <a:r>
              <a:rPr lang="ko-KR" altLang="en-US" sz="1200" dirty="0" err="1"/>
              <a:t>클릭했을때</a:t>
            </a:r>
            <a:r>
              <a:rPr lang="ko-KR" altLang="en-US" sz="1200" dirty="0"/>
              <a:t> 간단한 구조를 </a:t>
            </a:r>
            <a:r>
              <a:rPr lang="ko-KR" altLang="en-US" sz="1200" dirty="0" err="1"/>
              <a:t>시각적으</a:t>
            </a:r>
            <a:r>
              <a:rPr lang="ko-KR" altLang="en-US" sz="1200" dirty="0"/>
              <a:t> 로 표현하였습니다</a:t>
            </a:r>
            <a:r>
              <a:rPr lang="en-US" altLang="ko-KR" sz="120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고객의 소리 </a:t>
            </a:r>
            <a:r>
              <a:rPr lang="en-US" altLang="ko-KR" sz="1200" dirty="0"/>
              <a:t>: </a:t>
            </a:r>
            <a:r>
              <a:rPr lang="ko-KR" altLang="en-US" sz="1200" dirty="0"/>
              <a:t>고객의 모든 문의사항들을 질문 할 수 있는 공간이며</a:t>
            </a:r>
            <a:r>
              <a:rPr lang="en-US" altLang="ko-KR" sz="1200" dirty="0"/>
              <a:t>, </a:t>
            </a:r>
            <a:r>
              <a:rPr lang="ko-KR" altLang="en-US" sz="1200" dirty="0"/>
              <a:t>문의 글의 내용을 보기위해서는 비밀번호를 입력하게 해 </a:t>
            </a:r>
            <a:r>
              <a:rPr lang="en-US" altLang="ko-KR" sz="1200" dirty="0"/>
              <a:t>, </a:t>
            </a:r>
            <a:r>
              <a:rPr lang="ko-KR" altLang="en-US" sz="1200" dirty="0"/>
              <a:t>보안을 높였습니다</a:t>
            </a:r>
            <a:r>
              <a:rPr lang="en-US" altLang="ko-KR" sz="120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dirty="0"/>
              <a:t>내영화추천 </a:t>
            </a:r>
            <a:r>
              <a:rPr lang="en-US" altLang="ko-KR" sz="1200" dirty="0"/>
              <a:t>: </a:t>
            </a:r>
            <a:r>
              <a:rPr lang="ko-KR" altLang="en-US" sz="1200" dirty="0"/>
              <a:t>고객이 스스로 영화를 추천하는 게시판으로 </a:t>
            </a:r>
            <a:r>
              <a:rPr lang="ko-KR" altLang="en-US" sz="1200" dirty="0" err="1"/>
              <a:t>다른사람의</a:t>
            </a:r>
            <a:r>
              <a:rPr lang="ko-KR" altLang="en-US" sz="1200" dirty="0"/>
              <a:t> 게시글의 댓글을 달수 있게 하여 자유로운 소통공간으로 만들었습니다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9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고객센터 메인 </a:t>
            </a:r>
            <a:r>
              <a:rPr lang="en-US" altLang="ko-KR" sz="1200" dirty="0"/>
              <a:t>: </a:t>
            </a:r>
            <a:r>
              <a:rPr lang="ko-KR" altLang="en-US" sz="1200" dirty="0"/>
              <a:t>간단한 문구 와 바로가기 메뉴 </a:t>
            </a:r>
            <a:endParaRPr lang="en-US" altLang="ko-KR" sz="1200" dirty="0"/>
          </a:p>
          <a:p>
            <a:r>
              <a:rPr lang="ko-KR" altLang="en-US" sz="1200" dirty="0"/>
              <a:t>심플한 구성으로 고객센터의 내용을 한눈에 볼 수 있게 했습니다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고객센터 </a:t>
            </a:r>
            <a:r>
              <a:rPr lang="en-US" altLang="ko-KR" sz="1200" dirty="0"/>
              <a:t>- </a:t>
            </a:r>
            <a:r>
              <a:rPr lang="ko-KR" altLang="en-US" sz="1200" dirty="0"/>
              <a:t>글쓰기 목록 댓글 글내용보기 삭제</a:t>
            </a:r>
            <a:endParaRPr lang="en-US" altLang="ko-KR" sz="1200" dirty="0"/>
          </a:p>
          <a:p>
            <a:r>
              <a:rPr lang="en-US" altLang="ko-KR" sz="1200" dirty="0"/>
              <a:t>## </a:t>
            </a:r>
            <a:r>
              <a:rPr lang="ko-KR" altLang="en-US" sz="1200" dirty="0"/>
              <a:t>글쓰기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클릭햇을때는</a:t>
            </a:r>
            <a:r>
              <a:rPr lang="ko-KR" altLang="en-US" sz="1200" dirty="0"/>
              <a:t> 글쓰기로 뜨게 설정</a:t>
            </a:r>
            <a:r>
              <a:rPr lang="en-US" altLang="ko-KR" sz="1200" dirty="0"/>
              <a:t>, </a:t>
            </a:r>
            <a:r>
              <a:rPr lang="ko-KR" altLang="en-US" sz="1200" dirty="0"/>
              <a:t>문의종류를 설정</a:t>
            </a:r>
            <a:endParaRPr lang="en-US" altLang="ko-KR" sz="1200" dirty="0"/>
          </a:p>
          <a:p>
            <a:r>
              <a:rPr lang="ko-KR" altLang="en-US" sz="1200" dirty="0"/>
              <a:t>작성자를 세션이 </a:t>
            </a:r>
            <a:r>
              <a:rPr lang="ko-KR" altLang="en-US" sz="1200" dirty="0" err="1"/>
              <a:t>가지고있는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를 출력해주는 형태로 비밀번호만 치면 글을 </a:t>
            </a:r>
            <a:r>
              <a:rPr lang="ko-KR" altLang="en-US" sz="1200" dirty="0" err="1"/>
              <a:t>등록할수있게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하였습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&gt;&gt; </a:t>
            </a:r>
            <a:r>
              <a:rPr lang="ko-KR" altLang="en-US" sz="1200" dirty="0"/>
              <a:t>검색기능에서는 작성자 제목 문의유형을 넣었습니다</a:t>
            </a:r>
            <a:r>
              <a:rPr lang="en-US" altLang="ko-KR" sz="1200" dirty="0"/>
              <a:t>. 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“page-link” </a:t>
            </a:r>
            <a:r>
              <a:rPr lang="en-US" altLang="ko-KR" sz="12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“/Vocsearch2?page={{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data.next_page_number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}}&amp;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s_value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={{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s_value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}}&amp;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s_type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={{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s_type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}}”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다음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raquo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/>
              <a:t>&gt;&gt; </a:t>
            </a:r>
            <a:r>
              <a:rPr lang="ko-KR" altLang="en-US" sz="1200" dirty="0"/>
              <a:t>검색기능에서는 작성자 제목 문의유형을 넣었습니다</a:t>
            </a:r>
            <a:r>
              <a:rPr lang="en-US" altLang="ko-KR" sz="1200" dirty="0"/>
              <a:t>. </a:t>
            </a:r>
          </a:p>
          <a:p>
            <a:pPr algn="l"/>
            <a:r>
              <a:rPr lang="ko-KR" altLang="en-US" sz="1200" dirty="0"/>
              <a:t>또 검색자료가 많아서 다음페이지에 </a:t>
            </a:r>
            <a:r>
              <a:rPr lang="ko-KR" altLang="en-US" sz="1200" dirty="0" err="1"/>
              <a:t>넘어갈때</a:t>
            </a:r>
            <a:r>
              <a:rPr lang="ko-KR" altLang="en-US" sz="1200" dirty="0"/>
              <a:t> </a:t>
            </a:r>
            <a:r>
              <a:rPr lang="en-US" altLang="ko-KR" sz="1200" dirty="0"/>
              <a:t>get</a:t>
            </a:r>
            <a:r>
              <a:rPr lang="ko-KR" altLang="en-US" sz="1200" dirty="0"/>
              <a:t>방식을 사용해 검색유형과 검색내용을 넘겨받아 서 다음으로 </a:t>
            </a:r>
            <a:r>
              <a:rPr lang="ko-KR" altLang="en-US" sz="1200" dirty="0" err="1"/>
              <a:t>넘겼을때</a:t>
            </a:r>
            <a:r>
              <a:rPr lang="ko-KR" altLang="en-US" sz="1200" dirty="0"/>
              <a:t> 필터가 풀리지 않게 설정했습니다</a:t>
            </a:r>
            <a:r>
              <a:rPr lang="en-US" altLang="ko-KR" sz="1200" dirty="0"/>
              <a:t>.</a:t>
            </a:r>
            <a:endParaRPr lang="en-US" altLang="ko-KR" sz="120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20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/>
              <a:t># </a:t>
            </a:r>
            <a:r>
              <a:rPr lang="ko-KR" altLang="en-US" sz="1200" dirty="0" err="1"/>
              <a:t>내영화</a:t>
            </a:r>
            <a:r>
              <a:rPr lang="ko-KR" altLang="en-US" sz="1200" dirty="0"/>
              <a:t> 추천도 같은 형태로 진행</a:t>
            </a:r>
            <a:endParaRPr lang="en-US" altLang="ko-KR" sz="1200" i="1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2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mo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ptmo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pptmo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04941-357B-41A8-91AF-300F509E66E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6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mo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ptmo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pptmo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04941-357B-41A8-91AF-300F509E66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5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mo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ptmo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pptmo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04941-357B-41A8-91AF-300F509E66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4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4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2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회원가입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필수 입력 정보 </a:t>
            </a:r>
            <a:r>
              <a:rPr lang="en-US" altLang="ko-KR" sz="1200" dirty="0"/>
              <a:t>: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확인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휴대폰 번호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법정생년월일</a:t>
            </a:r>
            <a:r>
              <a:rPr lang="en-US" altLang="ko-KR" sz="1200" dirty="0"/>
              <a:t>, </a:t>
            </a:r>
            <a:r>
              <a:rPr lang="ko-KR" altLang="en-US" sz="1200" dirty="0"/>
              <a:t>주민등록번호</a:t>
            </a:r>
            <a:r>
              <a:rPr lang="en-US" altLang="ko-KR" sz="1200" dirty="0"/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선택 입력 정보 </a:t>
            </a:r>
            <a:r>
              <a:rPr lang="en-US" altLang="ko-KR" sz="1200" dirty="0"/>
              <a:t>: </a:t>
            </a:r>
            <a:r>
              <a:rPr lang="ko-KR" altLang="en-US" sz="1200" dirty="0"/>
              <a:t>성별</a:t>
            </a:r>
            <a:r>
              <a:rPr lang="en-US" altLang="ko-KR" sz="1200" dirty="0"/>
              <a:t>, </a:t>
            </a:r>
            <a:r>
              <a:rPr lang="ko-KR" altLang="en-US" sz="1200" dirty="0"/>
              <a:t>선호 영화 장르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id </a:t>
            </a:r>
            <a:r>
              <a:rPr lang="ko-KR" altLang="en-US" sz="1200" dirty="0"/>
              <a:t>중복 확인 버튼으로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열기</a:t>
            </a:r>
            <a:endParaRPr lang="en-US" altLang="ko-KR" sz="1200" dirty="0"/>
          </a:p>
          <a:p>
            <a:r>
              <a:rPr lang="en-US" altLang="ko-KR" sz="1200" dirty="0"/>
              <a:t>   id </a:t>
            </a:r>
            <a:r>
              <a:rPr lang="ko-KR" altLang="en-US" sz="1200" dirty="0"/>
              <a:t>중복 여부를 </a:t>
            </a:r>
            <a:r>
              <a:rPr lang="en-US" altLang="ko-KR" sz="1200" dirty="0" err="1"/>
              <a:t>DataBase</a:t>
            </a:r>
            <a:r>
              <a:rPr lang="ko-KR" altLang="en-US" sz="1200" dirty="0"/>
              <a:t>에서 확인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중복일 경우</a:t>
            </a:r>
            <a:r>
              <a:rPr lang="en-US" altLang="ko-KR" sz="1200" dirty="0"/>
              <a:t>, id input</a:t>
            </a:r>
            <a:r>
              <a:rPr lang="ko-KR" altLang="en-US" sz="1200" dirty="0"/>
              <a:t>을 공백으로 변경하고 </a:t>
            </a:r>
            <a:r>
              <a:rPr lang="en-US" altLang="ko-KR" sz="1200" dirty="0"/>
              <a:t>id </a:t>
            </a:r>
            <a:r>
              <a:rPr lang="ko-KR" altLang="en-US" sz="1200" dirty="0"/>
              <a:t>중복 확인 버튼 옆에 </a:t>
            </a:r>
            <a:r>
              <a:rPr lang="en-US" altLang="ko-KR" sz="1200" dirty="0"/>
              <a:t>“</a:t>
            </a:r>
            <a:r>
              <a:rPr lang="ko-KR" altLang="en-US" sz="1200" dirty="0"/>
              <a:t>사용불가</a:t>
            </a:r>
            <a:r>
              <a:rPr lang="en-US" altLang="ko-KR" sz="1200" dirty="0"/>
              <a:t>”</a:t>
            </a:r>
            <a:r>
              <a:rPr lang="ko-KR" altLang="en-US" sz="1200" dirty="0"/>
              <a:t>를 출력하게끔 한 후 팝업창을 닫는다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중복이 아닐 경우</a:t>
            </a:r>
            <a:r>
              <a:rPr lang="en-US" altLang="ko-KR" sz="1200" dirty="0"/>
              <a:t>, id </a:t>
            </a:r>
            <a:r>
              <a:rPr lang="ko-KR" altLang="en-US" sz="1200" dirty="0"/>
              <a:t>중복 확인 버튼 옆에 </a:t>
            </a:r>
            <a:r>
              <a:rPr lang="en-US" altLang="ko-KR" sz="1200" dirty="0"/>
              <a:t>“</a:t>
            </a:r>
            <a:r>
              <a:rPr lang="ko-KR" altLang="en-US" sz="1200" dirty="0"/>
              <a:t>사용불가</a:t>
            </a:r>
            <a:r>
              <a:rPr lang="en-US" altLang="ko-KR" sz="1200" dirty="0"/>
              <a:t>”</a:t>
            </a:r>
            <a:r>
              <a:rPr lang="ko-KR" altLang="en-US" sz="1200" dirty="0"/>
              <a:t>를 출력하고 아래 </a:t>
            </a:r>
            <a:r>
              <a:rPr lang="en-US" altLang="ko-KR" sz="1200" dirty="0"/>
              <a:t>password 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커서를 이동한 뒤 팝업창을 닫는다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사용가능한 </a:t>
            </a:r>
            <a:r>
              <a:rPr lang="en-US" altLang="ko-KR" sz="1200" dirty="0"/>
              <a:t>id</a:t>
            </a:r>
            <a:r>
              <a:rPr lang="ko-KR" altLang="en-US" sz="1200" dirty="0"/>
              <a:t>를 입력했으나 </a:t>
            </a:r>
            <a:r>
              <a:rPr lang="en-US" altLang="ko-KR" sz="1200" dirty="0"/>
              <a:t>id</a:t>
            </a:r>
            <a:r>
              <a:rPr lang="ko-KR" altLang="en-US" sz="1200" dirty="0"/>
              <a:t>를 변경하고 싶은 경우</a:t>
            </a:r>
            <a:r>
              <a:rPr lang="en-US" altLang="ko-KR" sz="1200" dirty="0"/>
              <a:t>, “</a:t>
            </a:r>
            <a:r>
              <a:rPr lang="ko-KR" altLang="en-US" sz="1200" dirty="0"/>
              <a:t>사용가능</a:t>
            </a:r>
            <a:r>
              <a:rPr lang="en-US" altLang="ko-KR" sz="1200" dirty="0"/>
              <a:t>＂</a:t>
            </a:r>
            <a:r>
              <a:rPr lang="ko-KR" altLang="en-US" sz="1200" dirty="0"/>
              <a:t>은 삭제되며</a:t>
            </a:r>
            <a:r>
              <a:rPr lang="en-US" altLang="ko-KR" sz="1200" dirty="0"/>
              <a:t> </a:t>
            </a:r>
            <a:r>
              <a:rPr lang="ko-KR" altLang="en-US" sz="1200" dirty="0"/>
              <a:t>다시 </a:t>
            </a:r>
            <a:r>
              <a:rPr lang="en-US" altLang="ko-KR" sz="1200" dirty="0"/>
              <a:t>id </a:t>
            </a:r>
            <a:r>
              <a:rPr lang="ko-KR" altLang="en-US" sz="1200" dirty="0"/>
              <a:t>중복 확인 버튼을 눌러 중복여부를 확인한다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휴대폰 번호 중복 확인 버튼도 동일한 과정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id</a:t>
            </a:r>
            <a:r>
              <a:rPr lang="ko-KR" altLang="en-US" sz="1200" dirty="0"/>
              <a:t>와 휴대폰 번호 모두 </a:t>
            </a:r>
            <a:r>
              <a:rPr lang="en-US" altLang="ko-KR" sz="1200" dirty="0"/>
              <a:t>“</a:t>
            </a:r>
            <a:r>
              <a:rPr lang="ko-KR" altLang="en-US" sz="1200" dirty="0"/>
              <a:t>사용가능</a:t>
            </a:r>
            <a:r>
              <a:rPr lang="en-US" altLang="ko-KR" sz="1200" dirty="0"/>
              <a:t>”</a:t>
            </a:r>
            <a:r>
              <a:rPr lang="ko-KR" altLang="en-US" sz="1200" dirty="0"/>
              <a:t>이라고 뜨며 기타 유효성 검사를 통과했다면 회원가입이 완료된다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7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1. 로그인 / 비회원 회원가입 / 비회원 예매확인 클릭하면 각각의 선택된 버튼에 불이 들어옴</a:t>
            </a:r>
          </a:p>
          <a:p>
            <a:r>
              <a:rPr lang="ko-KR" altLang="en-US" sz="1200" dirty="0"/>
              <a:t>2. 로그인 / 비회원 회원가입/ 비회원 예매확인 작성시 값이 없으면 </a:t>
            </a:r>
            <a:r>
              <a:rPr lang="ko-KR" altLang="en-US" sz="1200" dirty="0" err="1"/>
              <a:t>alert창</a:t>
            </a:r>
            <a:r>
              <a:rPr lang="ko-KR" altLang="en-US" sz="1200" dirty="0"/>
              <a:t> 뜸</a:t>
            </a:r>
          </a:p>
          <a:p>
            <a:r>
              <a:rPr lang="ko-KR" altLang="en-US" sz="1200" dirty="0"/>
              <a:t>3. 비회원 회원가입 시 </a:t>
            </a:r>
            <a:r>
              <a:rPr lang="en-US" altLang="ko-KR" sz="1200" dirty="0" err="1"/>
              <a:t>DataBase</a:t>
            </a:r>
            <a:r>
              <a:rPr lang="en-US" altLang="ko-KR" sz="1200" dirty="0"/>
              <a:t> nonmembers</a:t>
            </a:r>
            <a:r>
              <a:rPr lang="ko-KR" altLang="en-US" sz="1200" dirty="0"/>
              <a:t> 테이블에 저장</a:t>
            </a:r>
          </a:p>
          <a:p>
            <a:r>
              <a:rPr lang="ko-KR" altLang="en-US" sz="1200" dirty="0"/>
              <a:t>4. 비회원 예매확인에 들어가면 비회원 예매확인/ 비회원 비밀번호 찾기 기능 추가</a:t>
            </a:r>
          </a:p>
          <a:p>
            <a:r>
              <a:rPr lang="ko-KR" altLang="en-US" sz="1200" dirty="0"/>
              <a:t>5. 비회원 예매확인을 확인하면 해당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(인덱스)에 맞게 영화 포스터 출력</a:t>
            </a:r>
          </a:p>
          <a:p>
            <a:r>
              <a:rPr lang="ko-KR" altLang="en-US" sz="1200" dirty="0"/>
              <a:t>6. 예매취소 시 해당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(인덱스)의 비회원으로 예매한 </a:t>
            </a:r>
            <a:r>
              <a:rPr lang="ko-KR" altLang="en-US" sz="1200" dirty="0" err="1"/>
              <a:t>db</a:t>
            </a:r>
            <a:r>
              <a:rPr lang="ko-KR" altLang="en-US" sz="1200" dirty="0"/>
              <a:t> 삭제 </a:t>
            </a:r>
          </a:p>
          <a:p>
            <a:r>
              <a:rPr lang="ko-KR" altLang="en-US" sz="1200" dirty="0"/>
              <a:t>7. 로그인 시 메인 화면 이동/ 비회원 로그인 시 예매 화면 이동</a:t>
            </a:r>
          </a:p>
          <a:p>
            <a:r>
              <a:rPr lang="ko-KR" altLang="en-US" sz="1200" dirty="0"/>
              <a:t>8. 로그인 시 </a:t>
            </a:r>
            <a:r>
              <a:rPr lang="ko-KR" altLang="en-US" sz="1200" dirty="0" err="1"/>
              <a:t>id를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session으로</a:t>
            </a:r>
            <a:r>
              <a:rPr lang="ko-KR" altLang="en-US" sz="1200" dirty="0"/>
              <a:t> 지정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3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7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7B90-0013-4310-B9AF-EF636B0422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397CE-24C6-441F-934E-AFDB04CBD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63DE49-5A04-46F5-89D9-4621B9617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8E956-5C6F-4E74-9720-9980AF93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7B4B9-A6D1-4F27-95E8-427B294F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904C-C2D6-4198-8933-0F7050B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1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51ECF-CA3A-4331-96D8-76EC23A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C380AA-D28C-4354-A1AF-E2C927F16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583D1-F8D1-42DB-BF75-3745D839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57CD3-99C7-447D-9621-41414C0D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1DAD6-B4C1-4E2E-A4E9-536D3DA1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32301E-8604-4530-BEDF-8B1772C83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1A522-983D-4EA0-88AA-058D0C1AC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0C071-6CCD-4B5A-B5E3-9D7F42A0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4BB41-CB4B-477F-A911-1A4BD856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7422F-C0C4-4B2A-BADE-3D8DF220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60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2">
            <a:extLst>
              <a:ext uri="{FF2B5EF4-FFF2-40B4-BE49-F238E27FC236}">
                <a16:creationId xmlns:a16="http://schemas.microsoft.com/office/drawing/2014/main" id="{F807600B-B6CF-4A17-895F-0059233945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88045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A6F9CD3E-4C01-47E9-8E53-8FE1715DE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9379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2D71831C-D257-4741-9FE5-6C91A558E8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0713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55AE3507-758E-476B-B0C7-A455CB8783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3030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2965218-7EAA-4C50-A1FC-CAFF1CC55C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538" y="1203325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4630D-11DC-4102-8766-0D88420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84E3-1DE8-4F33-A884-614083C34056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838A5-7A4E-46FE-94C8-C4A48478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2D4F-8D23-4CF7-AB45-4647EB80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78B4-09E3-4E92-BBC9-74AC7508B2E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DFC39-5F39-47A0-8C0E-9C8E50DD6859}"/>
              </a:ext>
            </a:extLst>
          </p:cNvPr>
          <p:cNvSpPr/>
          <p:nvPr/>
        </p:nvSpPr>
        <p:spPr>
          <a:xfrm>
            <a:off x="5653617" y="1130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06F4D3-C292-4A71-8595-05D32A26310E}"/>
              </a:ext>
            </a:extLst>
          </p:cNvPr>
          <p:cNvSpPr/>
          <p:nvPr/>
        </p:nvSpPr>
        <p:spPr>
          <a:xfrm>
            <a:off x="1335617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D30FF0-21D1-4CE5-89D0-DA444B2CF14D}"/>
              </a:ext>
            </a:extLst>
          </p:cNvPr>
          <p:cNvSpPr/>
          <p:nvPr/>
        </p:nvSpPr>
        <p:spPr>
          <a:xfrm>
            <a:off x="4214283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0C822-0C5C-4C1D-AF89-4ECF70E5BC11}"/>
              </a:ext>
            </a:extLst>
          </p:cNvPr>
          <p:cNvSpPr/>
          <p:nvPr/>
        </p:nvSpPr>
        <p:spPr>
          <a:xfrm>
            <a:off x="7092949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CE8130-7EFD-48ED-B344-55BA0DF32E6E}"/>
              </a:ext>
            </a:extLst>
          </p:cNvPr>
          <p:cNvSpPr/>
          <p:nvPr/>
        </p:nvSpPr>
        <p:spPr>
          <a:xfrm>
            <a:off x="9971615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0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62AB-2D8C-45A3-8E29-453E2D53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A8502-7AD4-4022-9A61-A86E8248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C7562-4683-4DAD-9B80-EE2D6C2A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DAF40-8382-4B85-9DFC-55200006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BCF5B-C6E2-4946-8E57-245BA03D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71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4703A-3825-4F1B-A42F-E77D00C4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BEDD64-0069-4121-BA46-C3D01FC71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74E6D-E380-4162-9845-08DBED90F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8283C-5FFE-4C5D-A3CC-8DAA7946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948E-F285-434C-9C22-572776BA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3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C89F9-2C49-4E12-8C27-E3A84F5D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43573-41DA-45D2-BCE6-4BD577AA9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CDC455-205B-42F5-B1DE-C281F4CC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2213E-A677-4652-B175-11DE89BE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FDB155-385A-42F3-B89C-AFC5FB0F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109164-2D0F-4018-B803-CF5065BD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5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12265-47BD-442A-B1F9-7649A9C8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00972A-9093-4601-AC2F-7F72E505B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ECDF80-B45B-47F3-AC93-9D8094BB7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7B14C-A919-4F9E-948A-692403FC8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5ED260-2E96-49D1-BDEC-9E948B8EC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D24730-5D5C-4469-B282-B2A2E8A0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6F6D52-CEA2-4F38-AD20-6543D606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482310-AEF4-4216-92A1-3963F362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3D582-F354-4A3B-BCC0-5FEDF1E5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BFF113-E0B6-452B-A1AC-7E245B6A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39BFF7-DD96-4EE7-87A6-51BD6F96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919222-4211-4D95-A8CD-E25458F4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3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6608FA-C3AB-40E9-BBAC-2AAD5CC2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4EDC9E-C387-47F7-ABC4-90C0CA64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731BF-6400-4B58-B19D-F3A49D75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6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61500-BD06-45B4-BA37-A4474BF9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3A856-B057-49E8-B0E5-E911489C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71889-1487-4541-8CA4-DB771BCD0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B4907D-0489-4985-9321-AF4E47BA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2B2DAB-9912-4729-B649-4797BB32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E6BD88-AF07-49E8-9585-2817A14B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40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C7695-67CF-467A-8B3E-DC9B28CB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2A75A-AB5A-461B-9102-B76D05E8B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811AE-03EE-4C6F-BB84-CD706D469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21761-E570-4E56-BB4D-20DE6AC3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65EE6-5EE6-4F56-AA5F-73D393F6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187A1-5DE0-47E2-85B5-37256257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0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9BE6FB-653A-46D6-8A6B-8AA55FBF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38D9D-496B-48EB-A3D1-660C2061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1B381-5D42-45DA-994B-C43F8151A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7DBEB-91DD-46DC-8DFC-E6D3FEE69538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4EC16-EEEF-474E-834E-8B156F395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CC2DF-3D7F-44AB-B30B-64AA18574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9C272-1F6D-4A0A-9240-9A021B1EF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7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mg.cgv.co.kr/Movie/Thumbnail/Poster/000084/84776/84776_320.jpg" TargetMode="Externa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우리 집을 3D 영화관으로? 고화질+스테레오 사운드 제공하는 HMD">
            <a:extLst>
              <a:ext uri="{FF2B5EF4-FFF2-40B4-BE49-F238E27FC236}">
                <a16:creationId xmlns:a16="http://schemas.microsoft.com/office/drawing/2014/main" id="{03D286D8-1510-4E48-97C5-31082D174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r="3334" b="13768"/>
          <a:stretch/>
        </p:blipFill>
        <p:spPr bwMode="auto">
          <a:xfrm>
            <a:off x="0" y="-734911"/>
            <a:ext cx="12247497" cy="646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49C0BE-DA64-4358-845F-0DA8776B432B}"/>
              </a:ext>
            </a:extLst>
          </p:cNvPr>
          <p:cNvSpPr/>
          <p:nvPr/>
        </p:nvSpPr>
        <p:spPr>
          <a:xfrm>
            <a:off x="0" y="-46856"/>
            <a:ext cx="12192000" cy="578494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itle 3">
            <a:extLst>
              <a:ext uri="{FF2B5EF4-FFF2-40B4-BE49-F238E27FC236}">
                <a16:creationId xmlns:a16="http://schemas.microsoft.com/office/drawing/2014/main" id="{9B557F9A-0C3C-49F0-9227-71033CB7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01" y="1825150"/>
            <a:ext cx="5452900" cy="2528175"/>
          </a:xfrm>
        </p:spPr>
        <p:txBody>
          <a:bodyPr vert="horz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MOVIE</a:t>
            </a:r>
            <a:r>
              <a:rPr lang="ko-KR" altLang="en-US" sz="54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WEBSITE </a:t>
            </a:r>
            <a:r>
              <a:rPr lang="en-US" altLang="ko-KR" sz="44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CODING PROJECT</a:t>
            </a:r>
            <a:br>
              <a:rPr lang="en-US" sz="54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for everything you imagine</a:t>
            </a:r>
            <a:endParaRPr lang="en-US" sz="54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5CF1DFDE-F088-4A9E-B1A9-A7E124941399}"/>
              </a:ext>
            </a:extLst>
          </p:cNvPr>
          <p:cNvSpPr/>
          <p:nvPr/>
        </p:nvSpPr>
        <p:spPr>
          <a:xfrm>
            <a:off x="624627" y="5389596"/>
            <a:ext cx="5345571" cy="664320"/>
          </a:xfrm>
          <a:prstGeom prst="roundRect">
            <a:avLst>
              <a:gd name="adj" fmla="val 50000"/>
            </a:avLst>
          </a:prstGeom>
          <a:gradFill>
            <a:gsLst>
              <a:gs pos="57000">
                <a:srgbClr val="9E0000"/>
              </a:gs>
              <a:gs pos="0">
                <a:srgbClr val="720000"/>
              </a:gs>
              <a:gs pos="98000">
                <a:srgbClr val="E836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3A8B0349-0139-417C-A873-553E9A83469F}"/>
              </a:ext>
            </a:extLst>
          </p:cNvPr>
          <p:cNvSpPr txBox="1">
            <a:spLocks/>
          </p:cNvSpPr>
          <p:nvPr/>
        </p:nvSpPr>
        <p:spPr>
          <a:xfrm>
            <a:off x="1002721" y="5236210"/>
            <a:ext cx="6088199" cy="6531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3 TEAM  </a:t>
            </a:r>
            <a:r>
              <a:rPr lang="ko-KR" altLang="en-US" sz="16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박은혜   </a:t>
            </a:r>
            <a:r>
              <a:rPr lang="ko-KR" altLang="en-US" sz="1600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서한희</a:t>
            </a:r>
            <a:r>
              <a:rPr lang="ko-KR" altLang="en-US" sz="16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  </a:t>
            </a:r>
            <a:r>
              <a:rPr lang="ko-KR" altLang="en-US" sz="1600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송하빈</a:t>
            </a:r>
            <a:r>
              <a:rPr lang="ko-KR" altLang="en-US" sz="16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  </a:t>
            </a:r>
            <a:r>
              <a:rPr lang="ko-KR" altLang="en-US" sz="1600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원태찬</a:t>
            </a:r>
            <a:r>
              <a:rPr lang="ko-KR" altLang="en-US" sz="16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  조유경</a:t>
            </a:r>
            <a:endParaRPr lang="en-US" sz="18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76" name="Group 26">
            <a:extLst>
              <a:ext uri="{FF2B5EF4-FFF2-40B4-BE49-F238E27FC236}">
                <a16:creationId xmlns:a16="http://schemas.microsoft.com/office/drawing/2014/main" id="{248DEA1F-66C1-4815-A0AF-DF3C306B01EB}"/>
              </a:ext>
            </a:extLst>
          </p:cNvPr>
          <p:cNvGrpSpPr/>
          <p:nvPr/>
        </p:nvGrpSpPr>
        <p:grpSpPr>
          <a:xfrm>
            <a:off x="3974019" y="1117322"/>
            <a:ext cx="13751342" cy="5181601"/>
            <a:chOff x="1589316" y="2417926"/>
            <a:chExt cx="5867399" cy="2210877"/>
          </a:xfrm>
        </p:grpSpPr>
        <p:sp>
          <p:nvSpPr>
            <p:cNvPr id="77" name="Oval 34">
              <a:extLst>
                <a:ext uri="{FF2B5EF4-FFF2-40B4-BE49-F238E27FC236}">
                  <a16:creationId xmlns:a16="http://schemas.microsoft.com/office/drawing/2014/main" id="{B95B8FE5-A532-4856-8B0E-1B070D97791A}"/>
                </a:ext>
              </a:extLst>
            </p:cNvPr>
            <p:cNvSpPr/>
            <p:nvPr/>
          </p:nvSpPr>
          <p:spPr>
            <a:xfrm>
              <a:off x="1589316" y="4321042"/>
              <a:ext cx="5867399" cy="307761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  <a:alpha val="0"/>
                  </a:schemeClr>
                </a:gs>
                <a:gs pos="0">
                  <a:schemeClr val="tx1">
                    <a:alpha val="5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35">
              <a:extLst>
                <a:ext uri="{FF2B5EF4-FFF2-40B4-BE49-F238E27FC236}">
                  <a16:creationId xmlns:a16="http://schemas.microsoft.com/office/drawing/2014/main" id="{26BC7E8E-F27D-4DE4-9EA2-3E58EEE410C2}"/>
                </a:ext>
              </a:extLst>
            </p:cNvPr>
            <p:cNvGrpSpPr/>
            <p:nvPr/>
          </p:nvGrpSpPr>
          <p:grpSpPr>
            <a:xfrm>
              <a:off x="2507832" y="2417926"/>
              <a:ext cx="4643298" cy="2106374"/>
              <a:chOff x="1605623" y="914400"/>
              <a:chExt cx="6412597" cy="2908996"/>
            </a:xfrm>
            <a:effectLst/>
          </p:grpSpPr>
          <p:sp>
            <p:nvSpPr>
              <p:cNvPr id="79" name="Rounded Rectangle 256">
                <a:extLst>
                  <a:ext uri="{FF2B5EF4-FFF2-40B4-BE49-F238E27FC236}">
                    <a16:creationId xmlns:a16="http://schemas.microsoft.com/office/drawing/2014/main" id="{E14D8921-47D9-4484-95E6-09CB031462D5}"/>
                  </a:ext>
                </a:extLst>
              </p:cNvPr>
              <p:cNvSpPr/>
              <p:nvPr/>
            </p:nvSpPr>
            <p:spPr>
              <a:xfrm>
                <a:off x="1605623" y="3740139"/>
                <a:ext cx="6391731" cy="8325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 Same Side Corner Rectangle 257">
                <a:extLst>
                  <a:ext uri="{FF2B5EF4-FFF2-40B4-BE49-F238E27FC236}">
                    <a16:creationId xmlns:a16="http://schemas.microsoft.com/office/drawing/2014/main" id="{0B08A9CC-2E68-4A0B-8927-04CB8F1FE9E2}"/>
                  </a:ext>
                </a:extLst>
              </p:cNvPr>
              <p:cNvSpPr/>
              <p:nvPr/>
            </p:nvSpPr>
            <p:spPr>
              <a:xfrm>
                <a:off x="2209800" y="914400"/>
                <a:ext cx="4605211" cy="2757714"/>
              </a:xfrm>
              <a:prstGeom prst="round2SameRect">
                <a:avLst>
                  <a:gd name="adj1" fmla="val 5842"/>
                  <a:gd name="adj2" fmla="val 0"/>
                </a:avLst>
              </a:prstGeom>
              <a:gradFill>
                <a:gsLst>
                  <a:gs pos="0">
                    <a:schemeClr val="tx1"/>
                  </a:gs>
                  <a:gs pos="50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 w="38100">
                <a:gradFill flip="none" rotWithShape="1">
                  <a:gsLst>
                    <a:gs pos="0">
                      <a:schemeClr val="bg1">
                        <a:lumMod val="79000"/>
                      </a:schemeClr>
                    </a:gs>
                    <a:gs pos="100000">
                      <a:schemeClr val="bg1">
                        <a:lumMod val="87000"/>
                      </a:schemeClr>
                    </a:gs>
                    <a:gs pos="51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</a:ln>
              <a:effectLst/>
              <a:scene3d>
                <a:camera prst="orthographicFront"/>
                <a:lightRig rig="threePt" dir="t"/>
              </a:scene3d>
              <a:sp3d>
                <a:bevelT w="50800" h="508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38">
                <a:extLst>
                  <a:ext uri="{FF2B5EF4-FFF2-40B4-BE49-F238E27FC236}">
                    <a16:creationId xmlns:a16="http://schemas.microsoft.com/office/drawing/2014/main" id="{29EBEA75-1753-497E-B4C5-9232A7FDA69C}"/>
                  </a:ext>
                </a:extLst>
              </p:cNvPr>
              <p:cNvSpPr/>
              <p:nvPr/>
            </p:nvSpPr>
            <p:spPr>
              <a:xfrm>
                <a:off x="2340705" y="1074057"/>
                <a:ext cx="4343400" cy="2435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39">
                <a:extLst>
                  <a:ext uri="{FF2B5EF4-FFF2-40B4-BE49-F238E27FC236}">
                    <a16:creationId xmlns:a16="http://schemas.microsoft.com/office/drawing/2014/main" id="{2C2D620F-81DE-49B9-8888-3F63B187DA16}"/>
                  </a:ext>
                </a:extLst>
              </p:cNvPr>
              <p:cNvSpPr/>
              <p:nvPr/>
            </p:nvSpPr>
            <p:spPr>
              <a:xfrm>
                <a:off x="1605631" y="3643088"/>
                <a:ext cx="6391729" cy="12541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6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40">
                <a:extLst>
                  <a:ext uri="{FF2B5EF4-FFF2-40B4-BE49-F238E27FC236}">
                    <a16:creationId xmlns:a16="http://schemas.microsoft.com/office/drawing/2014/main" id="{4ACD1994-9B35-49A4-83CD-20AF9D71731C}"/>
                  </a:ext>
                </a:extLst>
              </p:cNvPr>
              <p:cNvCxnSpPr/>
              <p:nvPr/>
            </p:nvCxnSpPr>
            <p:spPr>
              <a:xfrm>
                <a:off x="1626491" y="3775402"/>
                <a:ext cx="6391729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3000"/>
                        <a:alpha val="46000"/>
                      </a:schemeClr>
                    </a:gs>
                  </a:gsLst>
                  <a:lin ang="10800000" scaled="1"/>
                  <a:tileRect/>
                </a:gradFill>
              </a:ln>
              <a:effectLst>
                <a:outerShdw blurRad="12700" dir="5400000" algn="t" rotWithShape="0">
                  <a:schemeClr val="bg1">
                    <a:lumMod val="75000"/>
                    <a:alpha val="64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ounded Rectangle 261">
                <a:extLst>
                  <a:ext uri="{FF2B5EF4-FFF2-40B4-BE49-F238E27FC236}">
                    <a16:creationId xmlns:a16="http://schemas.microsoft.com/office/drawing/2014/main" id="{644A4D95-00F4-4CEF-9E7B-6D7C5081A976}"/>
                  </a:ext>
                </a:extLst>
              </p:cNvPr>
              <p:cNvSpPr/>
              <p:nvPr/>
            </p:nvSpPr>
            <p:spPr>
              <a:xfrm>
                <a:off x="7085489" y="3730171"/>
                <a:ext cx="267654" cy="3657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 Single Corner Rectangle 262">
                <a:extLst>
                  <a:ext uri="{FF2B5EF4-FFF2-40B4-BE49-F238E27FC236}">
                    <a16:creationId xmlns:a16="http://schemas.microsoft.com/office/drawing/2014/main" id="{6048A8F9-330E-4315-8302-20440CBCC80F}"/>
                  </a:ext>
                </a:extLst>
              </p:cNvPr>
              <p:cNvSpPr/>
              <p:nvPr/>
            </p:nvSpPr>
            <p:spPr>
              <a:xfrm rot="10800000" flipH="1">
                <a:off x="7366908" y="3659414"/>
                <a:ext cx="282121" cy="163982"/>
              </a:xfrm>
              <a:prstGeom prst="round1Rect">
                <a:avLst>
                  <a:gd name="adj" fmla="val 21302"/>
                </a:avLst>
              </a:prstGeom>
              <a:gradFill>
                <a:gsLst>
                  <a:gs pos="0">
                    <a:schemeClr val="bg1">
                      <a:alpha val="64000"/>
                    </a:schemeClr>
                  </a:gs>
                  <a:gs pos="100000">
                    <a:schemeClr val="bg1">
                      <a:lumMod val="83000"/>
                      <a:alpha val="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 Same Side Corner Rectangle 264">
                <a:extLst>
                  <a:ext uri="{FF2B5EF4-FFF2-40B4-BE49-F238E27FC236}">
                    <a16:creationId xmlns:a16="http://schemas.microsoft.com/office/drawing/2014/main" id="{C75C5D57-3768-439B-88B7-A206847F9F3F}"/>
                  </a:ext>
                </a:extLst>
              </p:cNvPr>
              <p:cNvSpPr/>
              <p:nvPr/>
            </p:nvSpPr>
            <p:spPr>
              <a:xfrm rot="10800000">
                <a:off x="3931784" y="3672340"/>
                <a:ext cx="1042761" cy="676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25400" dist="127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 Same Side Corner Rectangle 19">
                <a:extLst>
                  <a:ext uri="{FF2B5EF4-FFF2-40B4-BE49-F238E27FC236}">
                    <a16:creationId xmlns:a16="http://schemas.microsoft.com/office/drawing/2014/main" id="{CFC15878-6DC5-4428-8E20-4481FE4874C3}"/>
                  </a:ext>
                </a:extLst>
              </p:cNvPr>
              <p:cNvSpPr/>
              <p:nvPr/>
            </p:nvSpPr>
            <p:spPr>
              <a:xfrm>
                <a:off x="4592183" y="914400"/>
                <a:ext cx="2240418" cy="2757714"/>
              </a:xfrm>
              <a:custGeom>
                <a:avLst/>
                <a:gdLst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2757714 h 2757714"/>
                  <a:gd name="connsiteX7" fmla="*/ 0 w 4605211"/>
                  <a:gd name="connsiteY7" fmla="*/ 161106 h 2757714"/>
                  <a:gd name="connsiteX8" fmla="*/ 161106 w 4605211"/>
                  <a:gd name="connsiteY8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161106 w 4605211"/>
                  <a:gd name="connsiteY6" fmla="*/ 0 h 2757714"/>
                  <a:gd name="connsiteX0" fmla="*/ 37552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3755206 w 4605211"/>
                  <a:gd name="connsiteY6" fmla="*/ 0 h 2757714"/>
                  <a:gd name="connsiteX0" fmla="*/ 1735906 w 2585911"/>
                  <a:gd name="connsiteY0" fmla="*/ 0 h 2757714"/>
                  <a:gd name="connsiteX1" fmla="*/ 2424805 w 2585911"/>
                  <a:gd name="connsiteY1" fmla="*/ 0 h 2757714"/>
                  <a:gd name="connsiteX2" fmla="*/ 2585911 w 2585911"/>
                  <a:gd name="connsiteY2" fmla="*/ 161106 h 2757714"/>
                  <a:gd name="connsiteX3" fmla="*/ 2585911 w 2585911"/>
                  <a:gd name="connsiteY3" fmla="*/ 2757714 h 2757714"/>
                  <a:gd name="connsiteX4" fmla="*/ 2585911 w 2585911"/>
                  <a:gd name="connsiteY4" fmla="*/ 2757714 h 2757714"/>
                  <a:gd name="connsiteX5" fmla="*/ 0 w 2585911"/>
                  <a:gd name="connsiteY5" fmla="*/ 2732314 h 2757714"/>
                  <a:gd name="connsiteX6" fmla="*/ 1735906 w 2585911"/>
                  <a:gd name="connsiteY6" fmla="*/ 0 h 2757714"/>
                  <a:gd name="connsiteX0" fmla="*/ 1147198 w 1997203"/>
                  <a:gd name="connsiteY0" fmla="*/ 0 h 2757714"/>
                  <a:gd name="connsiteX1" fmla="*/ 1836097 w 1997203"/>
                  <a:gd name="connsiteY1" fmla="*/ 0 h 2757714"/>
                  <a:gd name="connsiteX2" fmla="*/ 1997203 w 1997203"/>
                  <a:gd name="connsiteY2" fmla="*/ 161106 h 2757714"/>
                  <a:gd name="connsiteX3" fmla="*/ 1997203 w 1997203"/>
                  <a:gd name="connsiteY3" fmla="*/ 2757714 h 2757714"/>
                  <a:gd name="connsiteX4" fmla="*/ 1997203 w 1997203"/>
                  <a:gd name="connsiteY4" fmla="*/ 2757714 h 2757714"/>
                  <a:gd name="connsiteX5" fmla="*/ 0 w 1997203"/>
                  <a:gd name="connsiteY5" fmla="*/ 2732314 h 2757714"/>
                  <a:gd name="connsiteX6" fmla="*/ 1147198 w 1997203"/>
                  <a:gd name="connsiteY6" fmla="*/ 0 h 275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7203" h="2757714">
                    <a:moveTo>
                      <a:pt x="1147198" y="0"/>
                    </a:moveTo>
                    <a:lnTo>
                      <a:pt x="1836097" y="0"/>
                    </a:lnTo>
                    <a:cubicBezTo>
                      <a:pt x="1925073" y="0"/>
                      <a:pt x="1997203" y="72130"/>
                      <a:pt x="1997203" y="161106"/>
                    </a:cubicBezTo>
                    <a:lnTo>
                      <a:pt x="1997203" y="2757714"/>
                    </a:lnTo>
                    <a:lnTo>
                      <a:pt x="1997203" y="2757714"/>
                    </a:lnTo>
                    <a:lnTo>
                      <a:pt x="0" y="2732314"/>
                    </a:lnTo>
                    <a:lnTo>
                      <a:pt x="1147198" y="0"/>
                    </a:lnTo>
                    <a:close/>
                  </a:path>
                </a:pathLst>
              </a:custGeom>
              <a:gradFill flip="none" rotWithShape="1">
                <a:gsLst>
                  <a:gs pos="21000">
                    <a:schemeClr val="bg1">
                      <a:alpha val="1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9" name="Picture 6">
            <a:extLst>
              <a:ext uri="{FF2B5EF4-FFF2-40B4-BE49-F238E27FC236}">
                <a16:creationId xmlns:a16="http://schemas.microsoft.com/office/drawing/2014/main" id="{C1DF5D83-85DD-4C16-9261-DD920A9D5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29" y="1359597"/>
            <a:ext cx="6296006" cy="41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7">
            <a:extLst>
              <a:ext uri="{FF2B5EF4-FFF2-40B4-BE49-F238E27FC236}">
                <a16:creationId xmlns:a16="http://schemas.microsoft.com/office/drawing/2014/main" id="{4D766134-3CFD-4803-966E-93AE4B40F253}"/>
              </a:ext>
            </a:extLst>
          </p:cNvPr>
          <p:cNvSpPr/>
          <p:nvPr/>
        </p:nvSpPr>
        <p:spPr>
          <a:xfrm>
            <a:off x="7338785" y="1359597"/>
            <a:ext cx="5909258" cy="4193134"/>
          </a:xfrm>
          <a:prstGeom prst="rect">
            <a:avLst/>
          </a:prstGeom>
          <a:gradFill flip="none" rotWithShape="1">
            <a:gsLst>
              <a:gs pos="62000">
                <a:srgbClr val="2F2F37">
                  <a:alpha val="5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A61740-52CD-40FA-83C4-990EF30A6572}"/>
              </a:ext>
            </a:extLst>
          </p:cNvPr>
          <p:cNvSpPr/>
          <p:nvPr/>
        </p:nvSpPr>
        <p:spPr>
          <a:xfrm>
            <a:off x="262886" y="886562"/>
            <a:ext cx="5177796" cy="5433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회원 가입 페이지 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" name="그림 2" descr="텍스트, 사람, 스크린샷, 군중이(가) 표시된 사진&#10;&#10;자동 생성된 설명">
            <a:extLst>
              <a:ext uri="{FF2B5EF4-FFF2-40B4-BE49-F238E27FC236}">
                <a16:creationId xmlns:a16="http://schemas.microsoft.com/office/drawing/2014/main" id="{098970E4-46D8-4D18-8BC6-F7374D29DF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9" t="13466" r="29681" b="3502"/>
          <a:stretch/>
        </p:blipFill>
        <p:spPr>
          <a:xfrm>
            <a:off x="365280" y="982148"/>
            <a:ext cx="4992514" cy="5245960"/>
          </a:xfrm>
          <a:prstGeom prst="rect">
            <a:avLst/>
          </a:prstGeom>
        </p:spPr>
      </p:pic>
      <p:sp>
        <p:nvSpPr>
          <p:cNvPr id="33" name="Rectangle 231">
            <a:extLst>
              <a:ext uri="{FF2B5EF4-FFF2-40B4-BE49-F238E27FC236}">
                <a16:creationId xmlns:a16="http://schemas.microsoft.com/office/drawing/2014/main" id="{C6782994-5254-4B32-BC83-8F8085216FE2}"/>
              </a:ext>
            </a:extLst>
          </p:cNvPr>
          <p:cNvSpPr/>
          <p:nvPr/>
        </p:nvSpPr>
        <p:spPr>
          <a:xfrm>
            <a:off x="5615307" y="1551702"/>
            <a:ext cx="6467837" cy="445660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필수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/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선택 입력 정보로 구성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id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중복 확인 버튼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-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중복일 경우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id input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을 공백으로 변경 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버튼 옆에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“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사용불가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”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출력 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-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중복이 아닐 경우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버튼 옆에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“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사용가능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”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을 출력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-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사용가능한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id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를 입력했으나 이후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id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를 변경한 경우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  “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사용가능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＂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은 삭제 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다시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id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중복 확인 버튼을 눌러야 함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휴대폰 번호 중복 확인 버튼도 동일한 과정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id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와 휴대폰 번호 모두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“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사용가능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＂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이라고 뜨며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기타 유효성 검사를 통과했다면 회원 가입 완료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58124A7-35D3-454B-A1FA-8D1A676CDD0B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10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39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11B6755-871F-452F-ADC2-D3FB555E3361}"/>
              </a:ext>
            </a:extLst>
          </p:cNvPr>
          <p:cNvSpPr/>
          <p:nvPr/>
        </p:nvSpPr>
        <p:spPr>
          <a:xfrm>
            <a:off x="-232088" y="1028378"/>
            <a:ext cx="12525685" cy="3184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로그인 페이지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DD42327-8D73-4255-AA0E-617244A10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17323" r="24572" b="35766"/>
          <a:stretch/>
        </p:blipFill>
        <p:spPr>
          <a:xfrm>
            <a:off x="-840505" y="1134417"/>
            <a:ext cx="5558659" cy="29560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52D585-0D4C-464D-AB46-77D2AE75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3" t="15713" r="26317" b="33480"/>
          <a:stretch/>
        </p:blipFill>
        <p:spPr>
          <a:xfrm>
            <a:off x="3456715" y="1166887"/>
            <a:ext cx="4785842" cy="2905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A13D1-755F-48CE-9956-AA0852D99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9" t="25961" r="29918" b="37005"/>
          <a:stretch/>
        </p:blipFill>
        <p:spPr>
          <a:xfrm>
            <a:off x="7900418" y="1779393"/>
            <a:ext cx="4362247" cy="229120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286BF6-8626-4E03-BD1C-5B33104BD299}"/>
              </a:ext>
            </a:extLst>
          </p:cNvPr>
          <p:cNvSpPr/>
          <p:nvPr/>
        </p:nvSpPr>
        <p:spPr>
          <a:xfrm>
            <a:off x="7900417" y="1159673"/>
            <a:ext cx="4362247" cy="611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231">
            <a:extLst>
              <a:ext uri="{FF2B5EF4-FFF2-40B4-BE49-F238E27FC236}">
                <a16:creationId xmlns:a16="http://schemas.microsoft.com/office/drawing/2014/main" id="{DF85B531-36AE-44C5-ABE2-9C52F1A3B1E1}"/>
              </a:ext>
            </a:extLst>
          </p:cNvPr>
          <p:cNvSpPr/>
          <p:nvPr/>
        </p:nvSpPr>
        <p:spPr>
          <a:xfrm>
            <a:off x="812399" y="4286557"/>
            <a:ext cx="6467837" cy="247144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로그인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/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회원가입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/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예매확인으로 구성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로그인 시 메인 화면 이동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. id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를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session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으로 지정 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로그인 시 예매 화면 이동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회원가입 시 </a:t>
            </a:r>
            <a:r>
              <a:rPr lang="en-US" altLang="ko-KR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DataBase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nonmember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테이블에 저장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7" name="Rectangle 231">
            <a:extLst>
              <a:ext uri="{FF2B5EF4-FFF2-40B4-BE49-F238E27FC236}">
                <a16:creationId xmlns:a16="http://schemas.microsoft.com/office/drawing/2014/main" id="{48884354-75A1-44C7-A4E8-B0F0F92A852F}"/>
              </a:ext>
            </a:extLst>
          </p:cNvPr>
          <p:cNvSpPr/>
          <p:nvPr/>
        </p:nvSpPr>
        <p:spPr>
          <a:xfrm>
            <a:off x="6585666" y="4314171"/>
            <a:ext cx="5416946" cy="171271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예매확인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-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예매확인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/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비회원 비밀번호 찾기 기능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있음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예매확인 시 예매한 영화 포스터 출력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예매 취소 시 해당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id(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인덱스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)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로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Database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</a:t>
            </a:r>
            <a:r>
              <a:rPr lang="en-US" altLang="ko-KR" sz="14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tickets_nm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    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테이블에서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예매내역 삭제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7ABEC2BA-6B95-4410-8CA9-DD9AF7C7EB61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11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52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6A3BC3-DB36-47AF-9203-F26DD62E4155}"/>
              </a:ext>
            </a:extLst>
          </p:cNvPr>
          <p:cNvSpPr/>
          <p:nvPr/>
        </p:nvSpPr>
        <p:spPr>
          <a:xfrm>
            <a:off x="1128882" y="870683"/>
            <a:ext cx="2726253" cy="6001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소개 페이지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E568F2-0595-4C1D-8581-18523881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36" y="910171"/>
            <a:ext cx="2489229" cy="21229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10BCAF-F348-408C-8B37-D14F07DF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72" y="2957501"/>
            <a:ext cx="2504293" cy="27991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DC7C07E-1773-4D5D-9600-C56925A14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565" y="5641698"/>
            <a:ext cx="2176058" cy="11978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205F61C-7E01-411A-9C52-1568CCBD5EC1}"/>
              </a:ext>
            </a:extLst>
          </p:cNvPr>
          <p:cNvSpPr txBox="1"/>
          <p:nvPr/>
        </p:nvSpPr>
        <p:spPr>
          <a:xfrm>
            <a:off x="4402691" y="2120295"/>
            <a:ext cx="7083819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hlinkClick r:id="rId5"/>
              </a:rPr>
              <a:t>https://img.cgv.co.kr/Movie/Thumbnail/Poster/000084/84776/84776_320.jpg</a:t>
            </a:r>
            <a:endParaRPr lang="en-US" altLang="ko-KR" sz="1100" i="1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250px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350px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20px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100px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랑종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장르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호러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스릴러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드라마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개봉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 2021. 07.14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img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태그로 </a:t>
            </a:r>
            <a:r>
              <a:rPr lang="ko-KR" altLang="en-US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영화상세 페이지로 이동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-danger{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text-align: center;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position: relative;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width:30%;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margin: auto;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left: 240px;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-danger" 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이전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  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history.back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편의성을 위해 이전페이지 이동 버튼 구현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  <a:endParaRPr lang="ko-KR" altLang="en-US" sz="1100" b="1" i="1" dirty="0">
              <a:solidFill>
                <a:srgbClr val="E83650"/>
              </a:solidFill>
            </a:endParaRPr>
          </a:p>
        </p:txBody>
      </p:sp>
      <p:sp>
        <p:nvSpPr>
          <p:cNvPr id="39" name="Freeform: Shape 12">
            <a:extLst>
              <a:ext uri="{FF2B5EF4-FFF2-40B4-BE49-F238E27FC236}">
                <a16:creationId xmlns:a16="http://schemas.microsoft.com/office/drawing/2014/main" id="{409A60EA-DFE9-437A-AE46-35805D7C54DB}"/>
              </a:ext>
            </a:extLst>
          </p:cNvPr>
          <p:cNvSpPr/>
          <p:nvPr/>
        </p:nvSpPr>
        <p:spPr>
          <a:xfrm rot="5400000">
            <a:off x="6183404" y="-6242"/>
            <a:ext cx="3222172" cy="7197061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231">
            <a:extLst>
              <a:ext uri="{FF2B5EF4-FFF2-40B4-BE49-F238E27FC236}">
                <a16:creationId xmlns:a16="http://schemas.microsoft.com/office/drawing/2014/main" id="{0A8D7A4C-1EAB-4E6D-A79C-C79326316E34}"/>
              </a:ext>
            </a:extLst>
          </p:cNvPr>
          <p:cNvSpPr/>
          <p:nvPr/>
        </p:nvSpPr>
        <p:spPr>
          <a:xfrm>
            <a:off x="4340593" y="1258555"/>
            <a:ext cx="5416946" cy="3981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현재 </a:t>
            </a:r>
            <a:r>
              <a:rPr lang="ko-KR" altLang="en-US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상영작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목록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B1BC82B-3670-4A55-9018-C0EEB146C1AB}"/>
              </a:ext>
            </a:extLst>
          </p:cNvPr>
          <p:cNvSpPr/>
          <p:nvPr/>
        </p:nvSpPr>
        <p:spPr>
          <a:xfrm>
            <a:off x="3464623" y="5641698"/>
            <a:ext cx="290014" cy="119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387CAC-6B70-40C1-ADA3-AAF49D35547C}"/>
              </a:ext>
            </a:extLst>
          </p:cNvPr>
          <p:cNvSpPr txBox="1"/>
          <p:nvPr/>
        </p:nvSpPr>
        <p:spPr>
          <a:xfrm>
            <a:off x="5249353" y="1843296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소개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html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41E82317-5B34-49D5-91FF-F709AAD2AF25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12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466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1608C7-C257-45FF-9B3C-4A0150711966}"/>
              </a:ext>
            </a:extLst>
          </p:cNvPr>
          <p:cNvSpPr/>
          <p:nvPr/>
        </p:nvSpPr>
        <p:spPr>
          <a:xfrm>
            <a:off x="-177844" y="1342479"/>
            <a:ext cx="13033869" cy="4241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소개 페이지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8643A71-5D22-4C97-9B9E-02EAA333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63" y="1457763"/>
            <a:ext cx="4050726" cy="40113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99760A-D353-418E-8D3C-A21A4FCE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509" y="1456378"/>
            <a:ext cx="4333565" cy="37283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0773B4F-7376-4C27-8C45-1973702A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35" y="1457761"/>
            <a:ext cx="4812557" cy="3972476"/>
          </a:xfrm>
          <a:prstGeom prst="rect">
            <a:avLst/>
          </a:prstGeom>
        </p:spPr>
      </p:pic>
      <p:sp>
        <p:nvSpPr>
          <p:cNvPr id="37" name="Rectangle 231">
            <a:extLst>
              <a:ext uri="{FF2B5EF4-FFF2-40B4-BE49-F238E27FC236}">
                <a16:creationId xmlns:a16="http://schemas.microsoft.com/office/drawing/2014/main" id="{37D528E5-5276-452E-A141-6E01A2693E80}"/>
              </a:ext>
            </a:extLst>
          </p:cNvPr>
          <p:cNvSpPr/>
          <p:nvPr/>
        </p:nvSpPr>
        <p:spPr>
          <a:xfrm>
            <a:off x="2922805" y="5727864"/>
            <a:ext cx="6395101" cy="74020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원하는 영화를 클릭하면 영화 상세 페이지로 이동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제작진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줄거리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트레일러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스틸컷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매력 및 감정 포인트로 구성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D2C577-DB96-4943-8AE4-694AB6783C2A}"/>
              </a:ext>
            </a:extLst>
          </p:cNvPr>
          <p:cNvSpPr/>
          <p:nvPr/>
        </p:nvSpPr>
        <p:spPr>
          <a:xfrm>
            <a:off x="3886200" y="5167596"/>
            <a:ext cx="4333564" cy="284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1AAA0E-DC8A-4FBC-904C-429CC8CEDACA}"/>
              </a:ext>
            </a:extLst>
          </p:cNvPr>
          <p:cNvSpPr/>
          <p:nvPr/>
        </p:nvSpPr>
        <p:spPr>
          <a:xfrm>
            <a:off x="12044646" y="1456378"/>
            <a:ext cx="386839" cy="53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DCBDB35-1E12-40FE-AB5D-8049D3A75D41}"/>
              </a:ext>
            </a:extLst>
          </p:cNvPr>
          <p:cNvSpPr/>
          <p:nvPr/>
        </p:nvSpPr>
        <p:spPr>
          <a:xfrm>
            <a:off x="12022875" y="3357087"/>
            <a:ext cx="386839" cy="53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75C9E244-D502-4B12-9B38-809D4676FC79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13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64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소개 페이지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885823CB-AEDD-4970-A35E-71DAD44D1FF7}"/>
              </a:ext>
            </a:extLst>
          </p:cNvPr>
          <p:cNvSpPr/>
          <p:nvPr/>
        </p:nvSpPr>
        <p:spPr>
          <a:xfrm rot="5400000">
            <a:off x="3223488" y="-2110467"/>
            <a:ext cx="5745018" cy="11813225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970B0-ECD0-4FD1-8DB6-A2291C54E837}"/>
              </a:ext>
            </a:extLst>
          </p:cNvPr>
          <p:cNvSpPr txBox="1"/>
          <p:nvPr/>
        </p:nvSpPr>
        <p:spPr>
          <a:xfrm>
            <a:off x="1679642" y="1426602"/>
            <a:ext cx="953416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감독 및 배우 소개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배우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"http://www.cgv.co.kr/movies/persons/?pidx=5484"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스칼렛 </a:t>
            </a:r>
            <a:r>
              <a:rPr lang="ko-KR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요한슨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"http://www.cgv.co.kr/movies/persons/?pidx=116288"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플로렌스 </a:t>
            </a:r>
            <a:r>
              <a:rPr lang="ko-KR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퓨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"http://www.cgv.co.kr/movies/persons/?pidx=108442"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레이첼 </a:t>
            </a:r>
            <a:r>
              <a:rPr lang="ko-KR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와이즈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소개되어있는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감독 및 배우 </a:t>
            </a:r>
            <a:r>
              <a:rPr lang="ko-KR" altLang="en-US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cgv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소개 사이트로 이동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"https://www.youtube.com/watch?v=gQfWcOhzae8"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유튜브 연결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youtube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-popup"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"trailer1" </a:t>
            </a:r>
            <a:r>
              <a:rPr lang="en-US" altLang="ko-KR" sz="11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"https://img.cgv.co.kr/Movie/Thumbnail/Trailer/84776/84776193057_1024.jpg"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트레일러 이미지에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태그로 </a:t>
            </a:r>
            <a:r>
              <a:rPr lang="ko-KR" altLang="en-US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유튜브로 이동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endParaRPr lang="ko-KR" altLang="en-US" sz="1100" b="1" i="1" dirty="0">
              <a:solidFill>
                <a:srgbClr val="E8365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포인트 차트 구현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"https://img.cgv.co.kr/R2014/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/amcharts.js"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"https://img.cgv.co.kr/R2014/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/radar.js"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cgv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에서 사용하는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함수 사용을 위해 헤드에 배치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"charming-point"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매력 포인트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"charm"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"radar-graph"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350px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250px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 id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class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를 부여하고 아래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js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코드로 진입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77BB07-4FA2-49B5-B58B-2409FFF167C4}"/>
              </a:ext>
            </a:extLst>
          </p:cNvPr>
          <p:cNvSpPr txBox="1"/>
          <p:nvPr/>
        </p:nvSpPr>
        <p:spPr>
          <a:xfrm>
            <a:off x="1641549" y="829527"/>
            <a:ext cx="293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상세 페이지 차트 구현 </a:t>
            </a:r>
            <a:r>
              <a:rPr lang="en-US" altLang="ko-KR" sz="1200" dirty="0" err="1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javascript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code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CC38A96B-B885-4400-824B-A2A6FFBBA332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14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60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5E19-6FA0-4A5F-A591-7B114DA1D718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소개 페이지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18DBA008-6671-4C6D-91FB-0EC10B734B0C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C59D13E-6E09-4473-8879-A19FF0DF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DE2BF22B-2E40-4FA8-B98F-AB41484A0FC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1" name="Multiplication Sign 35">
                <a:extLst>
                  <a:ext uri="{FF2B5EF4-FFF2-40B4-BE49-F238E27FC236}">
                    <a16:creationId xmlns:a16="http://schemas.microsoft.com/office/drawing/2014/main" id="{BFEFD7A7-A9D3-498D-8756-A4D41DB2A882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2" name="Multiplication Sign 36">
                <a:extLst>
                  <a:ext uri="{FF2B5EF4-FFF2-40B4-BE49-F238E27FC236}">
                    <a16:creationId xmlns:a16="http://schemas.microsoft.com/office/drawing/2014/main" id="{150BE8F2-FAB6-47BD-BD72-25534FCCEFE6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3" name="Multiplication Sign 37">
                <a:extLst>
                  <a:ext uri="{FF2B5EF4-FFF2-40B4-BE49-F238E27FC236}">
                    <a16:creationId xmlns:a16="http://schemas.microsoft.com/office/drawing/2014/main" id="{188785BD-FC53-477D-B049-F3924C85E5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ADC0367D-7A09-4881-96C3-8ED5B34E802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EA8756-52E1-46C6-BC06-2A86A6B64792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7A847DD4-5F74-4C90-A1A5-CADE2D132BFA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25C2DA29-D2DD-4A3A-86ED-0A23771CD41E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5624432D-626C-4CEA-A39B-745BCC4F1CD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C94870BE-6099-4E18-AD80-7075C7B40A9F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EE7E3130-36D5-4E7C-9899-F1F81AB9495C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98C0F59E-1512-40CF-BBA4-0AA7EE284E2A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5FDE92FE-3525-4EC5-A4E2-C5338DCC9FB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885823CB-AEDD-4970-A35E-71DAD44D1FF7}"/>
              </a:ext>
            </a:extLst>
          </p:cNvPr>
          <p:cNvSpPr/>
          <p:nvPr/>
        </p:nvSpPr>
        <p:spPr>
          <a:xfrm rot="5400000">
            <a:off x="3223488" y="-2110467"/>
            <a:ext cx="5745018" cy="11813225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126FB-0E67-4737-A9EF-48CD907A2CB4}"/>
              </a:ext>
            </a:extLst>
          </p:cNvPr>
          <p:cNvSpPr txBox="1"/>
          <p:nvPr/>
        </p:nvSpPr>
        <p:spPr>
          <a:xfrm>
            <a:off x="357661" y="1146432"/>
            <a:ext cx="505610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 div tag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id "charm"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으로 진입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    레이더 그래프 코드 시작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chart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AmCharts.makeChart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("charm",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"type": "radar",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"radius": "35%", //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넓이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dataProvider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[{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"key": "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감독연출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"value": 42,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(255,133,179)",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"key": "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스토리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"value": 47,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(254,196,70)",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"key": "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영상미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"value": 60,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(142,189,255)",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"key": "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배우연기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"value": 79,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(100,169,178)",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endParaRPr lang="en-US" altLang="ko-KR" sz="1100" dirty="0">
              <a:solidFill>
                <a:srgbClr val="3F5FBF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5C7079-A123-4700-85C3-7FC0A10CFC37}"/>
              </a:ext>
            </a:extLst>
          </p:cNvPr>
          <p:cNvSpPr txBox="1"/>
          <p:nvPr/>
        </p:nvSpPr>
        <p:spPr>
          <a:xfrm>
            <a:off x="4461308" y="1146433"/>
            <a:ext cx="6112328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"key": "OST",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"value": 28,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(178,103,183)",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valueAxes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[{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axisTitleOffset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10,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"minimum": 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"maximum": 100,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axisAlpha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0.15,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unitPosition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"right",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gridColor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"#000000",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autoGridCount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false,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gridCount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5,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labelsEnabled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false,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 : 1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"guides": [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fillAlpha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0.10,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"value": 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10,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"color": "#060"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"balloon":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"enabled": false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ABCC95-962B-4E98-A83F-C2019975AF80}"/>
              </a:ext>
            </a:extLst>
          </p:cNvPr>
          <p:cNvSpPr txBox="1"/>
          <p:nvPr/>
        </p:nvSpPr>
        <p:spPr>
          <a:xfrm>
            <a:off x="7940137" y="1165646"/>
            <a:ext cx="3904972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startDuration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0,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"graphs": [{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"bullet": "round",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bulletSize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7,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bulletBorderAlpha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"1",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bulletBorderColor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(255,255,255)",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bulletBorderThickness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"1",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lineThickness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1,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lineColor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"#fb8c43",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fillAlphas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0.1,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valueField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"value",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lineColorField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"color"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}],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categoryField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"key",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"export":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"enabled": false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autoResize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false,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"color":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(0,0,0)",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12,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fontFamily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"CJONLYONENEW",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tapToActivate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false,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rollOverGraphItem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": function ()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console.log('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rollOverGraphItem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')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&lt;!--key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값과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value, color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조절을 통해 </a:t>
            </a:r>
            <a:endParaRPr lang="en-US" altLang="ko-KR" sz="1100" b="1" i="1" dirty="0">
              <a:solidFill>
                <a:srgbClr val="E8365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   그래프의 크기 및 색 조절 가능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--&gt;</a:t>
            </a:r>
            <a:endParaRPr lang="ko-KR" altLang="en-US" sz="1100" b="1" i="1" dirty="0">
              <a:solidFill>
                <a:srgbClr val="E836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ED0568-F33D-47FF-908C-AC57002B2138}"/>
              </a:ext>
            </a:extLst>
          </p:cNvPr>
          <p:cNvSpPr txBox="1"/>
          <p:nvPr/>
        </p:nvSpPr>
        <p:spPr>
          <a:xfrm>
            <a:off x="1641549" y="829527"/>
            <a:ext cx="293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상세 페이지 차트 구현 </a:t>
            </a:r>
            <a:r>
              <a:rPr lang="en-US" altLang="ko-KR" sz="1200" dirty="0" err="1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javascript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code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252BF274-7528-4945-A8C8-AF8CC6CFF309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15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48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98C56-6972-4F8D-A5C3-A9101BBB7D06}"/>
              </a:ext>
            </a:extLst>
          </p:cNvPr>
          <p:cNvSpPr/>
          <p:nvPr/>
        </p:nvSpPr>
        <p:spPr>
          <a:xfrm>
            <a:off x="208456" y="2010316"/>
            <a:ext cx="5876657" cy="3051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26E04-AF3F-4C06-9564-44778A33017A}"/>
              </a:ext>
            </a:extLst>
          </p:cNvPr>
          <p:cNvSpPr txBox="1"/>
          <p:nvPr/>
        </p:nvSpPr>
        <p:spPr>
          <a:xfrm>
            <a:off x="6599082" y="1625634"/>
            <a:ext cx="443490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B_MainFunc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(request):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“id”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 #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세션에 아이디가 있으면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id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[‘id’]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render(request, “board_main2.html”,{“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id”:id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 #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메인으로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갈수있게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함수를 설정하였 습니다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Else: #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만약 세션에 아이디가 없으면 </a:t>
            </a:r>
            <a:r>
              <a:rPr lang="ko-KR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로그인로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갈수 있게 링크를 걸어서 회원만 제공되는 서 비스로 구조를 만들었습니다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render(request, ‘login.html’) </a:t>
            </a:r>
            <a:endParaRPr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1B03C-12FB-406D-8A1B-51968B5FCA27}"/>
              </a:ext>
            </a:extLst>
          </p:cNvPr>
          <p:cNvSpPr txBox="1"/>
          <p:nvPr/>
        </p:nvSpPr>
        <p:spPr>
          <a:xfrm>
            <a:off x="2376594" y="416651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고객센터 페이지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B6B6DC-879E-4C0B-8CED-25F246E1C799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D63346BE-2B6D-4064-AE21-2049FC9C60FB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4C6329DE-EE3F-4E8B-8E6A-FD477B4D4F33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68F3ABFE-1214-4E67-9B9F-55D3B67E419B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378F9A45-E4C6-40C7-956D-0695D350A50D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4D3FF412-6FE1-47FD-BC6E-770E78012C0F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7C24FEA9-EB08-438B-98B1-2822652F21CB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69">
              <a:extLst>
                <a:ext uri="{FF2B5EF4-FFF2-40B4-BE49-F238E27FC236}">
                  <a16:creationId xmlns:a16="http://schemas.microsoft.com/office/drawing/2014/main" id="{EDE8D9FC-829D-4CCA-A309-0023FC2C908F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42F33C6-783A-4660-A017-115CFC1BD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6784" r="1092" b="3659"/>
          <a:stretch/>
        </p:blipFill>
        <p:spPr>
          <a:xfrm>
            <a:off x="365280" y="2107943"/>
            <a:ext cx="5551833" cy="2862323"/>
          </a:xfrm>
          <a:prstGeom prst="rect">
            <a:avLst/>
          </a:prstGeom>
        </p:spPr>
      </p:pic>
      <p:sp>
        <p:nvSpPr>
          <p:cNvPr id="26" name="Rectangle 231">
            <a:extLst>
              <a:ext uri="{FF2B5EF4-FFF2-40B4-BE49-F238E27FC236}">
                <a16:creationId xmlns:a16="http://schemas.microsoft.com/office/drawing/2014/main" id="{DB63D7B8-7971-479B-A67A-6E0D453CF9A8}"/>
              </a:ext>
            </a:extLst>
          </p:cNvPr>
          <p:cNvSpPr/>
          <p:nvPr/>
        </p:nvSpPr>
        <p:spPr>
          <a:xfrm>
            <a:off x="6538031" y="794030"/>
            <a:ext cx="5018075" cy="3981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회원인 경우에만 고객센터 이용 허용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7" name="Rectangle 231">
            <a:extLst>
              <a:ext uri="{FF2B5EF4-FFF2-40B4-BE49-F238E27FC236}">
                <a16:creationId xmlns:a16="http://schemas.microsoft.com/office/drawing/2014/main" id="{C57BF37E-073E-40B4-B377-FDD4F5A43C5B}"/>
              </a:ext>
            </a:extLst>
          </p:cNvPr>
          <p:cNvSpPr/>
          <p:nvPr/>
        </p:nvSpPr>
        <p:spPr>
          <a:xfrm>
            <a:off x="6538031" y="3628948"/>
            <a:ext cx="5703749" cy="30515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고객센터 구성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고객센터 메인 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- 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헤더의 고객센터 클릭 시 들어오는 화면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고객의 소리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-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고객의 모든 문의사항들을 질문할 수 있는 공간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- 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문의 내용 확인 위해 비밀번호를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입력하도록 하여 보안 향상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내 영화 추천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- 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고객이 자유롭게 영화를 추천할 수 있는 게시판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- 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댓글 기능을 활성화하여 타 고객과의 소통 가능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8" name="Freeform: Shape 12">
            <a:extLst>
              <a:ext uri="{FF2B5EF4-FFF2-40B4-BE49-F238E27FC236}">
                <a16:creationId xmlns:a16="http://schemas.microsoft.com/office/drawing/2014/main" id="{4B7339CD-182F-4C62-AC1C-B2724932B1D5}"/>
              </a:ext>
            </a:extLst>
          </p:cNvPr>
          <p:cNvSpPr/>
          <p:nvPr/>
        </p:nvSpPr>
        <p:spPr>
          <a:xfrm rot="5400000">
            <a:off x="7706458" y="73972"/>
            <a:ext cx="2220155" cy="4719153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0D157-338E-4D96-9CAA-08E883A8A8F3}"/>
              </a:ext>
            </a:extLst>
          </p:cNvPr>
          <p:cNvSpPr txBox="1"/>
          <p:nvPr/>
        </p:nvSpPr>
        <p:spPr>
          <a:xfrm>
            <a:off x="7031019" y="1192216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고객센터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views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3DADE410-9396-4C44-9893-EF5E7221AD7E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16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475E63-4E6A-45E3-B4CD-2C695F770FD8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8FE32A-DEEE-4972-AD94-03F6A59B72D4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1D75244-9691-4FCB-97AC-7CBA67D1E4E9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36" name="Multiplication Sign 35">
                <a:extLst>
                  <a:ext uri="{FF2B5EF4-FFF2-40B4-BE49-F238E27FC236}">
                    <a16:creationId xmlns:a16="http://schemas.microsoft.com/office/drawing/2014/main" id="{81161D0B-20C4-431D-B5B7-B552A8525CA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7" name="Multiplication Sign 36">
                <a:extLst>
                  <a:ext uri="{FF2B5EF4-FFF2-40B4-BE49-F238E27FC236}">
                    <a16:creationId xmlns:a16="http://schemas.microsoft.com/office/drawing/2014/main" id="{EE38B633-B986-4C06-B45D-945E0B9AD88C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8" name="Multiplication Sign 37">
                <a:extLst>
                  <a:ext uri="{FF2B5EF4-FFF2-40B4-BE49-F238E27FC236}">
                    <a16:creationId xmlns:a16="http://schemas.microsoft.com/office/drawing/2014/main" id="{AEF61F93-1DEC-42F4-B05C-09AEBE19BD17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A22B1A-9D05-4EFC-8607-5688DBF91FDD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97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54D478-F4DE-46FD-B948-563682E16B26}"/>
              </a:ext>
            </a:extLst>
          </p:cNvPr>
          <p:cNvSpPr/>
          <p:nvPr/>
        </p:nvSpPr>
        <p:spPr>
          <a:xfrm>
            <a:off x="-455572" y="1132712"/>
            <a:ext cx="13496658" cy="1877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1B03C-12FB-406D-8A1B-51968B5FCA27}"/>
              </a:ext>
            </a:extLst>
          </p:cNvPr>
          <p:cNvSpPr txBox="1"/>
          <p:nvPr/>
        </p:nvSpPr>
        <p:spPr>
          <a:xfrm>
            <a:off x="2376594" y="416651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고객센터 페이지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B6B6DC-879E-4C0B-8CED-25F246E1C799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D63346BE-2B6D-4064-AE21-2049FC9C60FB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4C6329DE-EE3F-4E8B-8E6A-FD477B4D4F33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68F3ABFE-1214-4E67-9B9F-55D3B67E419B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378F9A45-E4C6-40C7-956D-0695D350A50D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4D3FF412-6FE1-47FD-BC6E-770E78012C0F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7C24FEA9-EB08-438B-98B1-2822652F21CB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69">
              <a:extLst>
                <a:ext uri="{FF2B5EF4-FFF2-40B4-BE49-F238E27FC236}">
                  <a16:creationId xmlns:a16="http://schemas.microsoft.com/office/drawing/2014/main" id="{EDE8D9FC-829D-4CCA-A309-0023FC2C908F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811F4F-B94D-4EE5-9B44-75281527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" y="1249845"/>
            <a:ext cx="3660736" cy="1662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DF92E8-79F1-46B8-8E6C-C772FECF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989" y="1250019"/>
            <a:ext cx="4874022" cy="1662564"/>
          </a:xfrm>
          <a:prstGeom prst="rect">
            <a:avLst/>
          </a:prstGeom>
        </p:spPr>
      </p:pic>
      <p:sp>
        <p:nvSpPr>
          <p:cNvPr id="28" name="Rectangle 231">
            <a:extLst>
              <a:ext uri="{FF2B5EF4-FFF2-40B4-BE49-F238E27FC236}">
                <a16:creationId xmlns:a16="http://schemas.microsoft.com/office/drawing/2014/main" id="{E7E0D46D-933B-46D4-B930-32DA3F834186}"/>
              </a:ext>
            </a:extLst>
          </p:cNvPr>
          <p:cNvSpPr/>
          <p:nvPr/>
        </p:nvSpPr>
        <p:spPr>
          <a:xfrm>
            <a:off x="848008" y="3435768"/>
            <a:ext cx="5018075" cy="238334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글쓰기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목록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댓글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글 내용 보기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및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삭제 가능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글쓰기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글쓰기 화면에서 문의 종류를 변경 가능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-  session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이 가지고 있는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id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로 작성자를 출력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비밀번호만 치면 글 등록 가능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내 영화 추천도 같은 방식으로 진행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9" name="Freeform: Shape 12">
            <a:extLst>
              <a:ext uri="{FF2B5EF4-FFF2-40B4-BE49-F238E27FC236}">
                <a16:creationId xmlns:a16="http://schemas.microsoft.com/office/drawing/2014/main" id="{CBFA88B5-8058-4789-B9E0-2F785BB2A87E}"/>
              </a:ext>
            </a:extLst>
          </p:cNvPr>
          <p:cNvSpPr/>
          <p:nvPr/>
        </p:nvSpPr>
        <p:spPr>
          <a:xfrm rot="5400000">
            <a:off x="8066763" y="3707610"/>
            <a:ext cx="1201342" cy="4453027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29178F-117D-4364-B481-7964608C7188}"/>
              </a:ext>
            </a:extLst>
          </p:cNvPr>
          <p:cNvSpPr txBox="1"/>
          <p:nvPr/>
        </p:nvSpPr>
        <p:spPr>
          <a:xfrm>
            <a:off x="6605893" y="5543485"/>
            <a:ext cx="40830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“page-link”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“/Vocsearch2?page={{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data.next_page_number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}}&amp;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s_value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={{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s_value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}}&amp;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s_type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={{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s_type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}}”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다음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raquo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2" name="Rectangle 231">
            <a:extLst>
              <a:ext uri="{FF2B5EF4-FFF2-40B4-BE49-F238E27FC236}">
                <a16:creationId xmlns:a16="http://schemas.microsoft.com/office/drawing/2014/main" id="{411FA281-AB6E-4083-B2C4-4E2B21355D3B}"/>
              </a:ext>
            </a:extLst>
          </p:cNvPr>
          <p:cNvSpPr/>
          <p:nvPr/>
        </p:nvSpPr>
        <p:spPr>
          <a:xfrm>
            <a:off x="6506893" y="3442603"/>
            <a:ext cx="5018075" cy="169110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검색 기능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작성자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글제목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문의유형으로 검색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-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검색결과가 많아 여러 페이지가 나오는 경우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  get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방식 사용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검색유형과 검색내용 전달 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     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필터 해제 방지 </a:t>
            </a:r>
            <a:r>
              <a:rPr lang="en-US" altLang="ko-KR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다른 페이지로 이동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CB29CB6-C136-468B-8CEC-135B71054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313" y="1250018"/>
            <a:ext cx="3983572" cy="16625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52B7A2-B722-448F-916E-6C38EC2A3F04}"/>
              </a:ext>
            </a:extLst>
          </p:cNvPr>
          <p:cNvSpPr txBox="1"/>
          <p:nvPr/>
        </p:nvSpPr>
        <p:spPr>
          <a:xfrm>
            <a:off x="7062433" y="520216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검색 기능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html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9AAF5D-93A7-4549-89B7-1A19C77151E8}"/>
              </a:ext>
            </a:extLst>
          </p:cNvPr>
          <p:cNvSpPr/>
          <p:nvPr/>
        </p:nvSpPr>
        <p:spPr>
          <a:xfrm>
            <a:off x="2943225" y="1668945"/>
            <a:ext cx="6477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30C684E-26F4-4D37-87BF-8CEA4DBFA3CA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17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79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560420-56A7-4C69-AAB7-C1C84D2E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38" y="844189"/>
            <a:ext cx="4278452" cy="39097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7D830-5984-4A33-992D-DBBCCB94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1" y="863773"/>
            <a:ext cx="4854240" cy="5629615"/>
          </a:xfrm>
          <a:prstGeom prst="rect">
            <a:avLst/>
          </a:prstGeom>
        </p:spPr>
      </p:pic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1B03C-12FB-406D-8A1B-51968B5FCA27}"/>
              </a:ext>
            </a:extLst>
          </p:cNvPr>
          <p:cNvSpPr txBox="1"/>
          <p:nvPr/>
        </p:nvSpPr>
        <p:spPr>
          <a:xfrm>
            <a:off x="2376594" y="416651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마이페이지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B6B6DC-879E-4C0B-8CED-25F246E1C799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9" name="Oval 67">
              <a:extLst>
                <a:ext uri="{FF2B5EF4-FFF2-40B4-BE49-F238E27FC236}">
                  <a16:creationId xmlns:a16="http://schemas.microsoft.com/office/drawing/2014/main" id="{D63346BE-2B6D-4064-AE21-2049FC9C60FB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8">
              <a:extLst>
                <a:ext uri="{FF2B5EF4-FFF2-40B4-BE49-F238E27FC236}">
                  <a16:creationId xmlns:a16="http://schemas.microsoft.com/office/drawing/2014/main" id="{4C6329DE-EE3F-4E8B-8E6A-FD477B4D4F33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68F3ABFE-1214-4E67-9B9F-55D3B67E419B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378F9A45-E4C6-40C7-956D-0695D350A50D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4D3FF412-6FE1-47FD-BC6E-770E78012C0F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7C24FEA9-EB08-438B-98B1-2822652F21CB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69">
              <a:extLst>
                <a:ext uri="{FF2B5EF4-FFF2-40B4-BE49-F238E27FC236}">
                  <a16:creationId xmlns:a16="http://schemas.microsoft.com/office/drawing/2014/main" id="{EDE8D9FC-829D-4CCA-A309-0023FC2C908F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2E84546-42C1-48F2-972C-F77A1F449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6"/>
          <a:stretch/>
        </p:blipFill>
        <p:spPr>
          <a:xfrm>
            <a:off x="6190270" y="4699995"/>
            <a:ext cx="4599131" cy="1825752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E692183-5307-4918-8BAD-B5917BBF7477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18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grpSp>
        <p:nvGrpSpPr>
          <p:cNvPr id="27" name="Group 31">
            <a:extLst>
              <a:ext uri="{FF2B5EF4-FFF2-40B4-BE49-F238E27FC236}">
                <a16:creationId xmlns:a16="http://schemas.microsoft.com/office/drawing/2014/main" id="{D091541A-1953-4A6A-891F-AD2625640F9B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7FB720E1-097F-419F-9ACD-DE850A21A570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33">
              <a:extLst>
                <a:ext uri="{FF2B5EF4-FFF2-40B4-BE49-F238E27FC236}">
                  <a16:creationId xmlns:a16="http://schemas.microsoft.com/office/drawing/2014/main" id="{48BE887F-3AEC-4DD9-9D2C-0F8656192D56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31" name="Multiplication Sign 35">
                <a:extLst>
                  <a:ext uri="{FF2B5EF4-FFF2-40B4-BE49-F238E27FC236}">
                    <a16:creationId xmlns:a16="http://schemas.microsoft.com/office/drawing/2014/main" id="{66E1B089-4F84-4543-9A4C-8DB9C93FE081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2" name="Multiplication Sign 36">
                <a:extLst>
                  <a:ext uri="{FF2B5EF4-FFF2-40B4-BE49-F238E27FC236}">
                    <a16:creationId xmlns:a16="http://schemas.microsoft.com/office/drawing/2014/main" id="{4087AC6F-F1F0-4C6D-AA4B-5DCC770AD57C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3" name="Multiplication Sign 37">
                <a:extLst>
                  <a:ext uri="{FF2B5EF4-FFF2-40B4-BE49-F238E27FC236}">
                    <a16:creationId xmlns:a16="http://schemas.microsoft.com/office/drawing/2014/main" id="{3CE8F90F-7098-4A01-8B25-F41BC6C6250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A4A52077-F030-45B6-BACF-AFD113DE00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243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918E95BC-5CF8-4E52-A043-9F9740551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7061" y="870824"/>
            <a:ext cx="3550680" cy="184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D6385AA7-6AB1-4C46-996B-051A3B17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9932" y="870576"/>
            <a:ext cx="2893609" cy="1746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61">
            <a:extLst>
              <a:ext uri="{FF2B5EF4-FFF2-40B4-BE49-F238E27FC236}">
                <a16:creationId xmlns:a16="http://schemas.microsoft.com/office/drawing/2014/main" id="{74229124-175A-491E-AD1C-DBD6C2417D23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C9893B84-26A1-4EA4-AF6C-F9C21F47B00A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0A40D19-FB96-4D36-B155-4DC65591B367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5EEA8EC0-7A10-4D56-8E20-4114EB800440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0E1BE-707C-473C-920A-6AF9DDA1F18E}"/>
              </a:ext>
            </a:extLst>
          </p:cNvPr>
          <p:cNvSpPr txBox="1"/>
          <p:nvPr/>
        </p:nvSpPr>
        <p:spPr>
          <a:xfrm>
            <a:off x="453918" y="3854315"/>
            <a:ext cx="8097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genre_cnt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pd.DataFrame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(genre, columns=[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'genre'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])[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'genre'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value_counts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빈도수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genre_rank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genre_cnt.rank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(method=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'dense'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, ascending=</a:t>
            </a:r>
            <a:r>
              <a:rPr lang="en-US" altLang="ko-KR" sz="1100" i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            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순위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pd.concat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genre_rank,genre_cnt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], axis=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reset_index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()[: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#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하나의 데이터프레임으로 병합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genre_df.columns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'genre'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'rank'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53C44-A4D2-468E-A094-3FA1C246E6DC}"/>
              </a:ext>
            </a:extLst>
          </p:cNvPr>
          <p:cNvSpPr txBox="1"/>
          <p:nvPr/>
        </p:nvSpPr>
        <p:spPr>
          <a:xfrm>
            <a:off x="8657156" y="3365384"/>
            <a:ext cx="32937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genre_datas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'labels'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genre_label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'datasets'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[{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'label'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관람횟수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genre_percent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(255,99,132,1)'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(54, 162, 235, 1)'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(255, 206, 86, 1)'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borderColor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(255,99,132,1)'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(54, 162, 235, 1)'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rgba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(255, 206, 86, 1)'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borderWidth</a:t>
            </a:r>
            <a:r>
              <a:rPr lang="en-US" altLang="ko-KR" sz="105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fr-F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genre_json = json.dumps(genre_datas)</a:t>
            </a:r>
            <a:endParaRPr lang="ko-KR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77D84-4489-4CA3-8EBE-F8E46032D08C}"/>
              </a:ext>
            </a:extLst>
          </p:cNvPr>
          <p:cNvSpPr txBox="1"/>
          <p:nvPr/>
        </p:nvSpPr>
        <p:spPr>
          <a:xfrm>
            <a:off x="453918" y="4900288"/>
            <a:ext cx="67377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자바스크립트로 차트를 그리기 위한 데이터 준비</a:t>
            </a:r>
            <a:endParaRPr lang="en-US" altLang="ko-KR" sz="1100" b="1" i="1" dirty="0">
              <a:solidFill>
                <a:srgbClr val="E83650"/>
              </a:solidFill>
            </a:endParaRP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genre_label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list(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'genre'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ko-KR" altLang="en-US" sz="11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genre_rank = list(genre_df[</a:t>
            </a:r>
            <a:r>
              <a:rPr lang="fr-FR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'rank'</a:t>
            </a:r>
            <a:r>
              <a:rPr lang="fr-FR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genre_percent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list(round((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]/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genre_df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].sum())*</a:t>
            </a:r>
            <a:r>
              <a:rPr lang="en-US" altLang="ko-KR" sz="1100" i="1" dirty="0">
                <a:solidFill>
                  <a:srgbClr val="FF000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))  #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장르 백분율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genre_cnt = list(genre_df[</a:t>
            </a:r>
            <a:r>
              <a:rPr lang="fr-FR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'cnt’</a:t>
            </a:r>
            <a:r>
              <a:rPr lang="fr-FR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fr-FR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genre_datas = {...</a:t>
            </a:r>
          </a:p>
          <a:p>
            <a:pPr algn="l"/>
            <a:r>
              <a:rPr lang="fr-FR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오른쪽에서 이어서</a:t>
            </a:r>
            <a:endParaRPr lang="fr-FR" altLang="ko-KR" sz="1100" b="1" i="1" dirty="0">
              <a:solidFill>
                <a:srgbClr val="E83650"/>
              </a:solidFill>
              <a:latin typeface="Consolas" panose="020B0609020204030204" pitchFamily="49" charset="0"/>
            </a:endParaRPr>
          </a:p>
          <a:p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81433-07C0-4F98-8DD6-A5BE5D0A624D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2EF2F-D8A8-49BF-A979-C42DEB55D053}"/>
              </a:ext>
            </a:extLst>
          </p:cNvPr>
          <p:cNvSpPr txBox="1"/>
          <p:nvPr/>
        </p:nvSpPr>
        <p:spPr>
          <a:xfrm>
            <a:off x="2376594" y="416651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마이페이지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32DAE2-8EBD-4BC1-B39E-BA0A400A6001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7" name="Oval 67">
              <a:extLst>
                <a:ext uri="{FF2B5EF4-FFF2-40B4-BE49-F238E27FC236}">
                  <a16:creationId xmlns:a16="http://schemas.microsoft.com/office/drawing/2014/main" id="{203848E9-BADB-46A5-9E38-ADB22013B34E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68">
              <a:extLst>
                <a:ext uri="{FF2B5EF4-FFF2-40B4-BE49-F238E27FC236}">
                  <a16:creationId xmlns:a16="http://schemas.microsoft.com/office/drawing/2014/main" id="{7118B91F-567F-4F85-91E2-023D555BD1D5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Oval 69">
              <a:extLst>
                <a:ext uri="{FF2B5EF4-FFF2-40B4-BE49-F238E27FC236}">
                  <a16:creationId xmlns:a16="http://schemas.microsoft.com/office/drawing/2014/main" id="{985995C5-B2D5-43D6-9E6C-A5E266CD2593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618689E5-1BE5-436C-9DE6-45788DD99E54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38159C83-30D6-4E3C-8E21-A1D1C48DF6A7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10E5C734-33BF-459F-B34F-5A1467B3BEFE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2189F9D6-6469-4872-A0FD-0441A96908F9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D7441899-7694-45DB-95AF-F638E4537154}"/>
              </a:ext>
            </a:extLst>
          </p:cNvPr>
          <p:cNvSpPr/>
          <p:nvPr/>
        </p:nvSpPr>
        <p:spPr>
          <a:xfrm rot="5400000">
            <a:off x="4490611" y="-789972"/>
            <a:ext cx="3240731" cy="11783272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9799B-6A52-4D94-B2C6-05A4BBB9BD4C}"/>
              </a:ext>
            </a:extLst>
          </p:cNvPr>
          <p:cNvSpPr txBox="1"/>
          <p:nvPr/>
        </p:nvSpPr>
        <p:spPr>
          <a:xfrm>
            <a:off x="1671469" y="3346530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마이페이지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views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8" name="Rectangle 231">
            <a:extLst>
              <a:ext uri="{FF2B5EF4-FFF2-40B4-BE49-F238E27FC236}">
                <a16:creationId xmlns:a16="http://schemas.microsoft.com/office/drawing/2014/main" id="{D529845E-FFB8-4A1C-86B0-E885E268BDEE}"/>
              </a:ext>
            </a:extLst>
          </p:cNvPr>
          <p:cNvSpPr/>
          <p:nvPr/>
        </p:nvSpPr>
        <p:spPr>
          <a:xfrm>
            <a:off x="509694" y="2571246"/>
            <a:ext cx="9375900" cy="74174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선호장르 및 선호배우 차트 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회원의 예매내역을 통해 선호하는 장르와 배우를 구함 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 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Pandas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의 </a:t>
            </a:r>
            <a:r>
              <a:rPr lang="en-US" altLang="ko-KR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DataFrame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활용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  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EA40E3-CFAE-404A-A300-99CE34F4AAAC}"/>
              </a:ext>
            </a:extLst>
          </p:cNvPr>
          <p:cNvCxnSpPr>
            <a:cxnSpLocks/>
          </p:cNvCxnSpPr>
          <p:nvPr/>
        </p:nvCxnSpPr>
        <p:spPr>
          <a:xfrm>
            <a:off x="8502980" y="3481298"/>
            <a:ext cx="0" cy="3240732"/>
          </a:xfrm>
          <a:prstGeom prst="line">
            <a:avLst/>
          </a:prstGeom>
          <a:ln w="25400"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39133DE-BE7C-443D-9500-B61EEC28DC6B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4440024" y="3481707"/>
            <a:ext cx="1670954" cy="9844"/>
          </a:xfrm>
          <a:prstGeom prst="line">
            <a:avLst/>
          </a:prstGeom>
          <a:ln w="28575"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463AE4F-6C73-4B78-BDB4-6A8C849B8A72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19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6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-1"/>
            <a:ext cx="12192000" cy="1665288"/>
          </a:xfrm>
          <a:custGeom>
            <a:avLst/>
            <a:gdLst>
              <a:gd name="connsiteX0" fmla="*/ 0 w 12192000"/>
              <a:gd name="connsiteY0" fmla="*/ 0 h 1665288"/>
              <a:gd name="connsiteX1" fmla="*/ 12192000 w 12192000"/>
              <a:gd name="connsiteY1" fmla="*/ 0 h 1665288"/>
              <a:gd name="connsiteX2" fmla="*/ 12192000 w 12192000"/>
              <a:gd name="connsiteY2" fmla="*/ 836613 h 1665288"/>
              <a:gd name="connsiteX3" fmla="*/ 12191999 w 12192000"/>
              <a:gd name="connsiteY3" fmla="*/ 836613 h 1665288"/>
              <a:gd name="connsiteX4" fmla="*/ 6096000 w 12192000"/>
              <a:gd name="connsiteY4" fmla="*/ 1665288 h 1665288"/>
              <a:gd name="connsiteX5" fmla="*/ 0 w 12192000"/>
              <a:gd name="connsiteY5" fmla="*/ 836613 h 16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65288">
                <a:moveTo>
                  <a:pt x="0" y="0"/>
                </a:moveTo>
                <a:lnTo>
                  <a:pt x="12192000" y="0"/>
                </a:lnTo>
                <a:lnTo>
                  <a:pt x="12192000" y="836613"/>
                </a:lnTo>
                <a:lnTo>
                  <a:pt x="12191999" y="836613"/>
                </a:lnTo>
                <a:lnTo>
                  <a:pt x="6096000" y="1665288"/>
                </a:lnTo>
                <a:lnTo>
                  <a:pt x="0" y="83661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Group 6"/>
          <p:cNvSpPr txBox="1"/>
          <p:nvPr/>
        </p:nvSpPr>
        <p:spPr>
          <a:xfrm>
            <a:off x="4682803" y="456901"/>
            <a:ext cx="2826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0" name="Group 9"/>
          <p:cNvCxnSpPr/>
          <p:nvPr/>
        </p:nvCxnSpPr>
        <p:spPr>
          <a:xfrm>
            <a:off x="0" y="391933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240671" y="3550389"/>
            <a:ext cx="9750641" cy="737886"/>
            <a:chOff x="2464439" y="2870522"/>
            <a:chExt cx="9750641" cy="737886"/>
          </a:xfrm>
        </p:grpSpPr>
        <p:sp>
          <p:nvSpPr>
            <p:cNvPr id="13" name="椭圆 12"/>
            <p:cNvSpPr/>
            <p:nvPr/>
          </p:nvSpPr>
          <p:spPr>
            <a:xfrm>
              <a:off x="4704142" y="2870522"/>
              <a:ext cx="737886" cy="737886"/>
            </a:xfrm>
            <a:prstGeom prst="ellipse">
              <a:avLst/>
            </a:prstGeom>
            <a:solidFill>
              <a:srgbClr val="E54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</a:t>
              </a:r>
              <a:endParaRPr lang="zh-CN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464439" y="2870522"/>
              <a:ext cx="737886" cy="737886"/>
            </a:xfrm>
            <a:prstGeom prst="ellipse">
              <a:avLst/>
            </a:prstGeom>
            <a:solidFill>
              <a:srgbClr val="EB7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</a:t>
              </a:r>
              <a:endParaRPr lang="zh-CN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43845" y="2870522"/>
              <a:ext cx="737886" cy="737886"/>
            </a:xfrm>
            <a:prstGeom prst="ellipse">
              <a:avLst/>
            </a:prstGeom>
            <a:solidFill>
              <a:srgbClr val="DC02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3</a:t>
              </a:r>
              <a:endParaRPr lang="zh-CN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183549" y="2870522"/>
              <a:ext cx="737886" cy="737886"/>
            </a:xfrm>
            <a:prstGeom prst="ellipse">
              <a:avLst/>
            </a:prstGeom>
            <a:solidFill>
              <a:srgbClr val="AA02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4</a:t>
              </a:r>
              <a:endParaRPr lang="zh-CN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椭圆 13">
              <a:extLst>
                <a:ext uri="{FF2B5EF4-FFF2-40B4-BE49-F238E27FC236}">
                  <a16:creationId xmlns:a16="http://schemas.microsoft.com/office/drawing/2014/main" id="{18BC1471-BED8-4319-85D0-2A603F3B92C9}"/>
                </a:ext>
              </a:extLst>
            </p:cNvPr>
            <p:cNvSpPr/>
            <p:nvPr/>
          </p:nvSpPr>
          <p:spPr>
            <a:xfrm>
              <a:off x="11477194" y="2870522"/>
              <a:ext cx="737886" cy="737886"/>
            </a:xfrm>
            <a:prstGeom prst="ellipse">
              <a:avLst/>
            </a:prstGeom>
            <a:solidFill>
              <a:srgbClr val="8602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5</a:t>
              </a:r>
              <a:endParaRPr lang="zh-CN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9" name="Group 48"/>
          <p:cNvSpPr txBox="1"/>
          <p:nvPr/>
        </p:nvSpPr>
        <p:spPr>
          <a:xfrm>
            <a:off x="574750" y="2932287"/>
            <a:ext cx="204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주제 소개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Group 49"/>
          <p:cNvSpPr txBox="1"/>
          <p:nvPr/>
        </p:nvSpPr>
        <p:spPr>
          <a:xfrm>
            <a:off x="5034277" y="2932287"/>
            <a:ext cx="2130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업무 분장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Group 50"/>
          <p:cNvSpPr txBox="1"/>
          <p:nvPr/>
        </p:nvSpPr>
        <p:spPr>
          <a:xfrm>
            <a:off x="2658688" y="4451686"/>
            <a:ext cx="239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사용 기술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Group 51"/>
          <p:cNvSpPr txBox="1"/>
          <p:nvPr/>
        </p:nvSpPr>
        <p:spPr>
          <a:xfrm>
            <a:off x="7214745" y="4451686"/>
            <a:ext cx="222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테이블 설계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Group 1"/>
          <p:cNvSpPr/>
          <p:nvPr/>
        </p:nvSpPr>
        <p:spPr>
          <a:xfrm>
            <a:off x="0" y="5980432"/>
            <a:ext cx="12192000" cy="1271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49">
            <a:extLst>
              <a:ext uri="{FF2B5EF4-FFF2-40B4-BE49-F238E27FC236}">
                <a16:creationId xmlns:a16="http://schemas.microsoft.com/office/drawing/2014/main" id="{2728A8A8-6CEE-43B0-A60C-B443CC2BACCD}"/>
              </a:ext>
            </a:extLst>
          </p:cNvPr>
          <p:cNvSpPr txBox="1"/>
          <p:nvPr/>
        </p:nvSpPr>
        <p:spPr>
          <a:xfrm>
            <a:off x="9561871" y="2932287"/>
            <a:ext cx="2130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시나리오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47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1">
            <a:extLst>
              <a:ext uri="{FF2B5EF4-FFF2-40B4-BE49-F238E27FC236}">
                <a16:creationId xmlns:a16="http://schemas.microsoft.com/office/drawing/2014/main" id="{74229124-175A-491E-AD1C-DBD6C2417D23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C9893B84-26A1-4EA4-AF6C-F9C21F47B00A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0A40D19-FB96-4D36-B155-4DC65591B367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5EEA8EC0-7A10-4D56-8E20-4114EB800440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78444-CD29-410C-9FB5-C5D58018CD43}"/>
              </a:ext>
            </a:extLst>
          </p:cNvPr>
          <p:cNvSpPr txBox="1"/>
          <p:nvPr/>
        </p:nvSpPr>
        <p:spPr>
          <a:xfrm>
            <a:off x="7591447" y="3482981"/>
            <a:ext cx="39169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genreChart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new Chart(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type: 'pie',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data: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genrejson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options: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responsive: false,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maintainAspectRatio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 true,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legend: {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position: 'right',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labels: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padding: 20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E3317-8267-47AC-BE73-57211A2A678B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8D10C-2B6C-4899-B73B-D09180B3959B}"/>
              </a:ext>
            </a:extLst>
          </p:cNvPr>
          <p:cNvSpPr txBox="1"/>
          <p:nvPr/>
        </p:nvSpPr>
        <p:spPr>
          <a:xfrm>
            <a:off x="2376594" y="416651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마이페이지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DE86AC-C801-464A-A1D4-719244FAB72F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7" name="Oval 67">
              <a:extLst>
                <a:ext uri="{FF2B5EF4-FFF2-40B4-BE49-F238E27FC236}">
                  <a16:creationId xmlns:a16="http://schemas.microsoft.com/office/drawing/2014/main" id="{976A02C8-8BC3-4A83-B6EC-F2EAC54DD034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68">
              <a:extLst>
                <a:ext uri="{FF2B5EF4-FFF2-40B4-BE49-F238E27FC236}">
                  <a16:creationId xmlns:a16="http://schemas.microsoft.com/office/drawing/2014/main" id="{ED96E9E5-58F8-4959-90E9-73D2E3B430A4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Oval 69">
              <a:extLst>
                <a:ext uri="{FF2B5EF4-FFF2-40B4-BE49-F238E27FC236}">
                  <a16:creationId xmlns:a16="http://schemas.microsoft.com/office/drawing/2014/main" id="{E4B0B9B0-316B-4CFF-A6C9-467D12010383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E094E451-2968-4D4A-8EE7-6F4A1CB556E8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5F4A6E51-86B3-4F9D-8F02-E68047263823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4755F1AF-7796-4680-8468-666401A33ABD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504338E5-838C-4989-8A0E-050D6A91B1D0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DB476B51-3457-49AA-B4EE-74FD219D3C03}"/>
              </a:ext>
            </a:extLst>
          </p:cNvPr>
          <p:cNvSpPr/>
          <p:nvPr/>
        </p:nvSpPr>
        <p:spPr>
          <a:xfrm rot="5400000">
            <a:off x="4746206" y="-252675"/>
            <a:ext cx="2700448" cy="10102802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31">
            <a:extLst>
              <a:ext uri="{FF2B5EF4-FFF2-40B4-BE49-F238E27FC236}">
                <a16:creationId xmlns:a16="http://schemas.microsoft.com/office/drawing/2014/main" id="{FFEEA311-59F9-4F7E-8F03-53BFAD64DB0E}"/>
              </a:ext>
            </a:extLst>
          </p:cNvPr>
          <p:cNvSpPr/>
          <p:nvPr/>
        </p:nvSpPr>
        <p:spPr>
          <a:xfrm>
            <a:off x="1396450" y="2874106"/>
            <a:ext cx="5018075" cy="3981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선호장르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Pie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차트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0B5B9-8FA2-4051-AB93-C476E96DFB36}"/>
              </a:ext>
            </a:extLst>
          </p:cNvPr>
          <p:cNvSpPr txBox="1"/>
          <p:nvPr/>
        </p:nvSpPr>
        <p:spPr>
          <a:xfrm>
            <a:off x="2116839" y="3307763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마이페이지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html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D58672-28D1-4186-A95D-8480DF9B7710}"/>
              </a:ext>
            </a:extLst>
          </p:cNvPr>
          <p:cNvSpPr txBox="1"/>
          <p:nvPr/>
        </p:nvSpPr>
        <p:spPr>
          <a:xfrm>
            <a:off x="1396450" y="3825159"/>
            <a:ext cx="564770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그림이 그려질 공간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"chart"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200px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canvas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genreChart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width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380px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i="1" dirty="0">
                <a:solidFill>
                  <a:srgbClr val="2A00E1"/>
                </a:solidFill>
                <a:latin typeface="Consolas" panose="020B0609020204030204" pitchFamily="49" charset="0"/>
              </a:rPr>
              <a:t>280px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canvas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서버에서 보낸 </a:t>
            </a:r>
            <a:r>
              <a:rPr lang="en-US" altLang="ko-KR" sz="1100" b="1" i="1" dirty="0">
                <a:solidFill>
                  <a:srgbClr val="E83650"/>
                </a:solidFill>
              </a:rPr>
              <a:t>JSON </a:t>
            </a:r>
            <a:r>
              <a:rPr lang="ko-KR" altLang="en-US" sz="1100" b="1" i="1" dirty="0">
                <a:solidFill>
                  <a:srgbClr val="E83650"/>
                </a:solidFill>
              </a:rPr>
              <a:t>데이터 읽기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genrejson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("{{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genre_json|escapejs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}}");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genreChart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getContext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('2d’);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genreChart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…</a:t>
            </a:r>
          </a:p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오른쪽에서 이어서</a:t>
            </a:r>
          </a:p>
          <a:p>
            <a:endParaRPr lang="ko-KR" altLang="en-US" sz="11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BD6E73-B3B0-4A5F-B841-5E62A63B70E8}"/>
              </a:ext>
            </a:extLst>
          </p:cNvPr>
          <p:cNvCxnSpPr>
            <a:cxnSpLocks/>
          </p:cNvCxnSpPr>
          <p:nvPr/>
        </p:nvCxnSpPr>
        <p:spPr>
          <a:xfrm>
            <a:off x="7286920" y="3453019"/>
            <a:ext cx="0" cy="2695932"/>
          </a:xfrm>
          <a:prstGeom prst="line">
            <a:avLst/>
          </a:prstGeom>
          <a:ln w="25400"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6F01570B-9F33-4E37-947F-F1E45656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7061" y="870824"/>
            <a:ext cx="3550680" cy="184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22752A56-BA89-4F7E-A4CA-C6FC8589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9932" y="870576"/>
            <a:ext cx="2893609" cy="1746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173CED7-0C6E-4CDF-9BA3-A1C123DE190F}"/>
              </a:ext>
            </a:extLst>
          </p:cNvPr>
          <p:cNvCxnSpPr>
            <a:cxnSpLocks/>
          </p:cNvCxnSpPr>
          <p:nvPr/>
        </p:nvCxnSpPr>
        <p:spPr>
          <a:xfrm flipH="1">
            <a:off x="4425046" y="3448502"/>
            <a:ext cx="1670954" cy="9844"/>
          </a:xfrm>
          <a:prstGeom prst="line">
            <a:avLst/>
          </a:prstGeom>
          <a:ln w="28575"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F6E9DC89-70D8-403C-9552-CB346B75AD6A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20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473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179248-2CAC-4EC7-A422-0A92781F8B3D}"/>
              </a:ext>
            </a:extLst>
          </p:cNvPr>
          <p:cNvSpPr/>
          <p:nvPr/>
        </p:nvSpPr>
        <p:spPr>
          <a:xfrm>
            <a:off x="1232262" y="1088572"/>
            <a:ext cx="9710890" cy="551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C60A2B93-500D-41EC-AC84-DDC0D9B03227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0B1B4CD7-D325-4342-B71F-7C754A23C639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1">
            <a:extLst>
              <a:ext uri="{FF2B5EF4-FFF2-40B4-BE49-F238E27FC236}">
                <a16:creationId xmlns:a16="http://schemas.microsoft.com/office/drawing/2014/main" id="{CD2C2390-C40A-4266-BB54-8A83D43D8912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84B669-A36D-4331-B4E5-53CA8AA25A0E}"/>
              </a:ext>
            </a:extLst>
          </p:cNvPr>
          <p:cNvSpPr/>
          <p:nvPr/>
        </p:nvSpPr>
        <p:spPr>
          <a:xfrm>
            <a:off x="2105953" y="1140615"/>
            <a:ext cx="8061121" cy="530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533BF5E3-A826-4977-9BE2-0BEA79C8014D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3C85-909A-4541-B741-6169ED636CCF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33275-480F-40B2-9E49-9B89CBC84C1C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예매 페이지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A8BE84-E250-46D6-AF76-FA6F98C0932D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2" name="Oval 67">
              <a:extLst>
                <a:ext uri="{FF2B5EF4-FFF2-40B4-BE49-F238E27FC236}">
                  <a16:creationId xmlns:a16="http://schemas.microsoft.com/office/drawing/2014/main" id="{0C58660A-EE02-40B6-91EB-9389942AE4AC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Oval 68">
              <a:extLst>
                <a:ext uri="{FF2B5EF4-FFF2-40B4-BE49-F238E27FC236}">
                  <a16:creationId xmlns:a16="http://schemas.microsoft.com/office/drawing/2014/main" id="{A709D1FA-EE53-457B-9BAD-E74A7B316CA4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Oval 69">
              <a:extLst>
                <a:ext uri="{FF2B5EF4-FFF2-40B4-BE49-F238E27FC236}">
                  <a16:creationId xmlns:a16="http://schemas.microsoft.com/office/drawing/2014/main" id="{303F2220-C780-40C8-ADEA-A2F4441C2721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69">
              <a:extLst>
                <a:ext uri="{FF2B5EF4-FFF2-40B4-BE49-F238E27FC236}">
                  <a16:creationId xmlns:a16="http://schemas.microsoft.com/office/drawing/2014/main" id="{E3F4DEEA-5A30-43CD-85AC-80760E84381A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Oval 69">
              <a:extLst>
                <a:ext uri="{FF2B5EF4-FFF2-40B4-BE49-F238E27FC236}">
                  <a16:creationId xmlns:a16="http://schemas.microsoft.com/office/drawing/2014/main" id="{4A91FE05-3C15-4856-8436-E9BAD940701D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Oval 69">
              <a:extLst>
                <a:ext uri="{FF2B5EF4-FFF2-40B4-BE49-F238E27FC236}">
                  <a16:creationId xmlns:a16="http://schemas.microsoft.com/office/drawing/2014/main" id="{0E9FAD3C-C313-4BE1-9452-A3F978CFFA74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69">
              <a:extLst>
                <a:ext uri="{FF2B5EF4-FFF2-40B4-BE49-F238E27FC236}">
                  <a16:creationId xmlns:a16="http://schemas.microsoft.com/office/drawing/2014/main" id="{B2759805-03E6-475A-9669-F26027A5158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38CB4F2-1F3B-4B40-AFF6-FB668D0A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" t="1138" r="3584"/>
          <a:stretch/>
        </p:blipFill>
        <p:spPr>
          <a:xfrm>
            <a:off x="2151672" y="1190771"/>
            <a:ext cx="7946988" cy="44764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62E87D8-8C64-4D5C-81F4-A0B857A3F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3394" t="9342" r="11476" b="15643"/>
          <a:stretch/>
        </p:blipFill>
        <p:spPr bwMode="auto">
          <a:xfrm>
            <a:off x="9312466" y="5649484"/>
            <a:ext cx="741368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A4B24EE-495A-45E5-9CB7-C1A5B86D1AF7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21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grpSp>
        <p:nvGrpSpPr>
          <p:cNvPr id="23" name="Group 31">
            <a:extLst>
              <a:ext uri="{FF2B5EF4-FFF2-40B4-BE49-F238E27FC236}">
                <a16:creationId xmlns:a16="http://schemas.microsoft.com/office/drawing/2014/main" id="{543C8735-9488-47CE-908E-5C763C0884AE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24" name="Straight Connector 32">
              <a:extLst>
                <a:ext uri="{FF2B5EF4-FFF2-40B4-BE49-F238E27FC236}">
                  <a16:creationId xmlns:a16="http://schemas.microsoft.com/office/drawing/2014/main" id="{DB04A1CF-DAF2-4E7A-8FB6-C4EFA0BCC1A3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33">
              <a:extLst>
                <a:ext uri="{FF2B5EF4-FFF2-40B4-BE49-F238E27FC236}">
                  <a16:creationId xmlns:a16="http://schemas.microsoft.com/office/drawing/2014/main" id="{D1A961E6-C8DB-4582-AF9D-A5888256A24D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7" name="Multiplication Sign 35">
                <a:extLst>
                  <a:ext uri="{FF2B5EF4-FFF2-40B4-BE49-F238E27FC236}">
                    <a16:creationId xmlns:a16="http://schemas.microsoft.com/office/drawing/2014/main" id="{3975CDEE-FFEF-4EEC-A0D5-5DE3F67D2461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8" name="Multiplication Sign 36">
                <a:extLst>
                  <a:ext uri="{FF2B5EF4-FFF2-40B4-BE49-F238E27FC236}">
                    <a16:creationId xmlns:a16="http://schemas.microsoft.com/office/drawing/2014/main" id="{21E0DEFA-76DE-4C81-96B8-F9354B01DB4E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9" name="Multiplication Sign 37">
                <a:extLst>
                  <a:ext uri="{FF2B5EF4-FFF2-40B4-BE49-F238E27FC236}">
                    <a16:creationId xmlns:a16="http://schemas.microsoft.com/office/drawing/2014/main" id="{9D30065C-74D9-42E5-B232-4EC509A6B78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6" name="Straight Connector 34">
              <a:extLst>
                <a:ext uri="{FF2B5EF4-FFF2-40B4-BE49-F238E27FC236}">
                  <a16:creationId xmlns:a16="http://schemas.microsoft.com/office/drawing/2014/main" id="{5274CD87-9748-4F29-8CF5-89A01F00327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60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A17AFFEE-BCD8-4C89-A512-17EEDFCB5A76}"/>
              </a:ext>
            </a:extLst>
          </p:cNvPr>
          <p:cNvSpPr/>
          <p:nvPr/>
        </p:nvSpPr>
        <p:spPr>
          <a:xfrm rot="5400000">
            <a:off x="3223488" y="-2110467"/>
            <a:ext cx="5745018" cy="11813225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61">
            <a:extLst>
              <a:ext uri="{FF2B5EF4-FFF2-40B4-BE49-F238E27FC236}">
                <a16:creationId xmlns:a16="http://schemas.microsoft.com/office/drawing/2014/main" id="{74229124-175A-491E-AD1C-DBD6C2417D23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C9893B84-26A1-4EA4-AF6C-F9C21F47B00A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20A40D19-FB96-4D36-B155-4DC65591B367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5EEA8EC0-7A10-4D56-8E20-4114EB800440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E4DC2-E571-4AD5-BA5C-4B2D4DEBC657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D899C-3FB4-45BB-9E39-3521980F7D2F}"/>
              </a:ext>
            </a:extLst>
          </p:cNvPr>
          <p:cNvSpPr txBox="1"/>
          <p:nvPr/>
        </p:nvSpPr>
        <p:spPr>
          <a:xfrm>
            <a:off x="6109468" y="944500"/>
            <a:ext cx="5545108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문자열로 태그 속성 부여</a:t>
            </a:r>
          </a:p>
          <a:p>
            <a:pPr algn="l"/>
            <a:r>
              <a:rPr lang="nn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for(i=0; i </a:t>
            </a:r>
            <a:r>
              <a:rPr lang="nn-NO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nn-NO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movie_list.length; i++){  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 += "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 + "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'movie-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" + "</a:t>
            </a:r>
            <a:r>
              <a:rPr lang="en-US" altLang="ko-KR" sz="10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'#'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" + </a:t>
            </a:r>
          </a:p>
          <a:p>
            <a:pPr algn="l"/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     "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movieClick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(this)'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" + </a:t>
            </a:r>
            <a:r>
              <a:rPr lang="en-US" altLang="ko-KR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movie_list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] + 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" + 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str += "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$(".movie-list").append(str)  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error:function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$(".movie-list").text("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에러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}});};</a:t>
            </a:r>
            <a:endParaRPr lang="en-US" altLang="ko-KR" sz="1000" dirty="0"/>
          </a:p>
          <a:p>
            <a:endParaRPr lang="en-US" altLang="ko-KR" sz="1000" b="1" i="1" dirty="0">
              <a:solidFill>
                <a:srgbClr val="FF5050"/>
              </a:solidFill>
            </a:endParaRPr>
          </a:p>
          <a:p>
            <a:endParaRPr lang="en-US" altLang="ko-KR" sz="1000" b="1" i="1" dirty="0">
              <a:solidFill>
                <a:srgbClr val="FF5050"/>
              </a:solidFill>
            </a:endParaRPr>
          </a:p>
          <a:p>
            <a:r>
              <a:rPr lang="en-US" altLang="ko-KR" sz="1000" b="1" i="1" dirty="0">
                <a:solidFill>
                  <a:srgbClr val="E83650"/>
                </a:solidFill>
              </a:rPr>
              <a:t>// </a:t>
            </a:r>
            <a:r>
              <a:rPr lang="ko-KR" altLang="en-US" sz="1000" b="1" i="1" dirty="0">
                <a:solidFill>
                  <a:srgbClr val="E83650"/>
                </a:solidFill>
              </a:rPr>
              <a:t>예매정보를 전송하고 좌석선택 화면으로 이동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function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nextFunc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{}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try {       //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선택된 값들만 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</a:rPr>
              <a:t>dictionary 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형태로 저장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['cine']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(".cine-selected").text;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']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(".movie-selected").text;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']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(".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").value;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['date']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(".date-selected").text;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['time'] =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(".time-selected").text;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 catch (err) 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alert('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예매정보를 정확히 선택해주세요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.');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$.ajax({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url:"ticketCheck",      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type:"post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",   </a:t>
            </a:r>
            <a:r>
              <a:rPr lang="en-US" altLang="ko-KR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post</a:t>
            </a:r>
            <a:r>
              <a:rPr lang="ko-KR" altLang="en-US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로 전송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:"json",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data:ticketInform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success:function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(){  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alert('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좌석선택 화면으로 이동합니다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.');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goSeating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";  </a:t>
            </a:r>
            <a:r>
              <a:rPr lang="en-US" altLang="ko-KR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0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좌석선택으로 이동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 algn="l"/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error:function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}});}</a:t>
            </a:r>
          </a:p>
          <a:p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0CD48-6EEF-4FFD-94EE-1FA5B3C88440}"/>
              </a:ext>
            </a:extLst>
          </p:cNvPr>
          <p:cNvSpPr txBox="1"/>
          <p:nvPr/>
        </p:nvSpPr>
        <p:spPr>
          <a:xfrm>
            <a:off x="577402" y="1808465"/>
            <a:ext cx="5032147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클래스 속성 변경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const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cineActive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(".cine-selected");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cineActive.forEach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((list) =&gt;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list.classList.remove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("cine-selected");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clicked.classList.add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("cine-selected");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i="1" dirty="0">
                <a:solidFill>
                  <a:srgbClr val="E83650"/>
                </a:solidFill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</a:rPr>
              <a:t>데이터 가져오기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movieSet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new Set();  //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중복제거를 위해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set 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사용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let str = "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$.ajax({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url:"calldb",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장고로 </a:t>
            </a:r>
            <a:r>
              <a:rPr lang="en-US" altLang="ko-KR" sz="1100" b="1" i="1" dirty="0" err="1">
                <a:solidFill>
                  <a:srgbClr val="E83650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요청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type:"post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", 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:"json",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success:function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(data){  </a:t>
            </a:r>
          </a:p>
          <a:p>
            <a:pPr algn="l"/>
            <a:r>
              <a:rPr lang="ko-KR" altLang="en-US" sz="11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선택한 영화관에서 상영하는 영화만 추출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$.each(data, function(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content){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if (content["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"] ==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selected_cine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){  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movieSet.add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(content["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"])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Array.from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movieSet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5E6D0-20E2-4C85-BA5F-36D2069BACA3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예매 페이지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D9A796-4976-4BE1-9357-4302DAADAE3D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5" name="Oval 67">
              <a:extLst>
                <a:ext uri="{FF2B5EF4-FFF2-40B4-BE49-F238E27FC236}">
                  <a16:creationId xmlns:a16="http://schemas.microsoft.com/office/drawing/2014/main" id="{2A95D2A4-87F8-4C37-8302-1C5724403D44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Oval 68">
              <a:extLst>
                <a:ext uri="{FF2B5EF4-FFF2-40B4-BE49-F238E27FC236}">
                  <a16:creationId xmlns:a16="http://schemas.microsoft.com/office/drawing/2014/main" id="{B099293B-2633-46CD-82C3-998059F64A45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Oval 69">
              <a:extLst>
                <a:ext uri="{FF2B5EF4-FFF2-40B4-BE49-F238E27FC236}">
                  <a16:creationId xmlns:a16="http://schemas.microsoft.com/office/drawing/2014/main" id="{50B5C423-0A2C-4976-8B2C-028818E3B9EA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69">
              <a:extLst>
                <a:ext uri="{FF2B5EF4-FFF2-40B4-BE49-F238E27FC236}">
                  <a16:creationId xmlns:a16="http://schemas.microsoft.com/office/drawing/2014/main" id="{CC150BE6-1981-4864-9FF0-31059C5464DE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Oval 69">
              <a:extLst>
                <a:ext uri="{FF2B5EF4-FFF2-40B4-BE49-F238E27FC236}">
                  <a16:creationId xmlns:a16="http://schemas.microsoft.com/office/drawing/2014/main" id="{855322C5-8874-405E-B212-AD7CA986B2A9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B610E347-BB4E-4491-BBF9-EB8E64EA2C7E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C716C1D3-11F5-4210-BE39-6C277E8F8440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9FF332E-DC92-4E12-A15F-D730D97AEAC0}"/>
              </a:ext>
            </a:extLst>
          </p:cNvPr>
          <p:cNvSpPr txBox="1"/>
          <p:nvPr/>
        </p:nvSpPr>
        <p:spPr>
          <a:xfrm>
            <a:off x="3285195" y="824854"/>
            <a:ext cx="1254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예매 화면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html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F72EFF-22C9-4ED1-8A4B-917E74764829}"/>
              </a:ext>
            </a:extLst>
          </p:cNvPr>
          <p:cNvSpPr/>
          <p:nvPr/>
        </p:nvSpPr>
        <p:spPr>
          <a:xfrm>
            <a:off x="944327" y="931899"/>
            <a:ext cx="1899670" cy="1114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34E04E-4F97-481B-87A3-0C529323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5" y="864074"/>
            <a:ext cx="2080765" cy="113015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65BCE78-5680-41A7-A0A4-0929556D705D}"/>
              </a:ext>
            </a:extLst>
          </p:cNvPr>
          <p:cNvCxnSpPr>
            <a:cxnSpLocks/>
          </p:cNvCxnSpPr>
          <p:nvPr/>
        </p:nvCxnSpPr>
        <p:spPr>
          <a:xfrm flipH="1">
            <a:off x="5184744" y="919967"/>
            <a:ext cx="916808" cy="3669"/>
          </a:xfrm>
          <a:prstGeom prst="line">
            <a:avLst/>
          </a:prstGeom>
          <a:ln w="28575"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AC24EB9-0B3B-4B2C-BAEC-4C723B7B89FE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22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89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1">
            <a:extLst>
              <a:ext uri="{FF2B5EF4-FFF2-40B4-BE49-F238E27FC236}">
                <a16:creationId xmlns:a16="http://schemas.microsoft.com/office/drawing/2014/main" id="{B5AE221B-88A8-434E-87D3-E20FA6EC5BA1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61">
            <a:extLst>
              <a:ext uri="{FF2B5EF4-FFF2-40B4-BE49-F238E27FC236}">
                <a16:creationId xmlns:a16="http://schemas.microsoft.com/office/drawing/2014/main" id="{919BB24F-27FF-4E84-BFC8-24334CB5F484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34A2BAE5-6FCF-406F-B633-3DCCEDC90FD0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1">
            <a:extLst>
              <a:ext uri="{FF2B5EF4-FFF2-40B4-BE49-F238E27FC236}">
                <a16:creationId xmlns:a16="http://schemas.microsoft.com/office/drawing/2014/main" id="{11FE9DCC-A37C-4794-AA31-4D3E095C9B9C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8C48F-8395-485A-8DDC-A2E7E09E303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D5DB1EDF-15E7-4595-B452-9F91462EA50E}"/>
              </a:ext>
            </a:extLst>
          </p:cNvPr>
          <p:cNvSpPr/>
          <p:nvPr/>
        </p:nvSpPr>
        <p:spPr>
          <a:xfrm rot="5400000">
            <a:off x="7258066" y="376977"/>
            <a:ext cx="2700448" cy="6650183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C8E56-66C4-4139-876B-8983C9D7F434}"/>
              </a:ext>
            </a:extLst>
          </p:cNvPr>
          <p:cNvSpPr txBox="1"/>
          <p:nvPr/>
        </p:nvSpPr>
        <p:spPr>
          <a:xfrm>
            <a:off x="6372328" y="2216030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예매 화면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views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BBD80-D4FF-469E-A560-317DE521653A}"/>
              </a:ext>
            </a:extLst>
          </p:cNvPr>
          <p:cNvSpPr txBox="1"/>
          <p:nvPr/>
        </p:nvSpPr>
        <p:spPr>
          <a:xfrm>
            <a:off x="5547056" y="2545326"/>
            <a:ext cx="6506909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i="1" dirty="0">
                <a:solidFill>
                  <a:srgbClr val="7D7D7D"/>
                </a:solidFill>
                <a:latin typeface="Consolas" panose="020B0609020204030204" pitchFamily="49" charset="0"/>
              </a:rPr>
              <a:t>@csrf_exempt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# post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전송을 받기위한 토큰 설정</a:t>
            </a:r>
          </a:p>
          <a:p>
            <a:pPr algn="l"/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ticketCheck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(request):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request.method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'POST'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'cine'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'cine'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'date'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'date'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'house'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'time'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].split(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'\u2002'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i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'time'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request.POST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'time'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].split(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'\u2002'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100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ticketInform</a:t>
            </a:r>
            <a:endParaRPr lang="en-US" altLang="ko-KR" sz="11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JsonResponse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'success'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i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})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수신 성공 신호 웹으로 전송    </a:t>
            </a:r>
          </a:p>
        </p:txBody>
      </p:sp>
      <p:sp>
        <p:nvSpPr>
          <p:cNvPr id="12" name="Rectangle 231">
            <a:extLst>
              <a:ext uri="{FF2B5EF4-FFF2-40B4-BE49-F238E27FC236}">
                <a16:creationId xmlns:a16="http://schemas.microsoft.com/office/drawing/2014/main" id="{CCE51784-442A-45B4-A091-150E1D5AD388}"/>
              </a:ext>
            </a:extLst>
          </p:cNvPr>
          <p:cNvSpPr/>
          <p:nvPr/>
        </p:nvSpPr>
        <p:spPr>
          <a:xfrm>
            <a:off x="5682688" y="1325000"/>
            <a:ext cx="5018075" cy="74020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극장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날짜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상영관 및 시간 선택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웹에서 전송한 정보 받기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2" name="Rectangle 231">
            <a:extLst>
              <a:ext uri="{FF2B5EF4-FFF2-40B4-BE49-F238E27FC236}">
                <a16:creationId xmlns:a16="http://schemas.microsoft.com/office/drawing/2014/main" id="{FD9B5889-0FE0-4D7D-9451-65799DDBF927}"/>
              </a:ext>
            </a:extLst>
          </p:cNvPr>
          <p:cNvSpPr/>
          <p:nvPr/>
        </p:nvSpPr>
        <p:spPr>
          <a:xfrm>
            <a:off x="5682687" y="5333907"/>
            <a:ext cx="5018075" cy="3981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좌석 선택 화면으로 이동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B1E7C-F371-4B15-8D68-B2546DA885BD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예매 페이지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542283-F624-4A98-B2CA-FE4C0811E21A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35" name="Oval 67">
              <a:extLst>
                <a:ext uri="{FF2B5EF4-FFF2-40B4-BE49-F238E27FC236}">
                  <a16:creationId xmlns:a16="http://schemas.microsoft.com/office/drawing/2014/main" id="{C8211F60-6308-4015-A13E-C330F2407A64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68">
              <a:extLst>
                <a:ext uri="{FF2B5EF4-FFF2-40B4-BE49-F238E27FC236}">
                  <a16:creationId xmlns:a16="http://schemas.microsoft.com/office/drawing/2014/main" id="{653246E4-96B9-475A-90A2-212283EC9CF7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Oval 69">
              <a:extLst>
                <a:ext uri="{FF2B5EF4-FFF2-40B4-BE49-F238E27FC236}">
                  <a16:creationId xmlns:a16="http://schemas.microsoft.com/office/drawing/2014/main" id="{A1B1BA90-95EC-4B3F-A455-60C9956AAECD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Oval 69">
              <a:extLst>
                <a:ext uri="{FF2B5EF4-FFF2-40B4-BE49-F238E27FC236}">
                  <a16:creationId xmlns:a16="http://schemas.microsoft.com/office/drawing/2014/main" id="{F94AC3FF-781F-4AFB-8EBF-48C797318E1E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Oval 69">
              <a:extLst>
                <a:ext uri="{FF2B5EF4-FFF2-40B4-BE49-F238E27FC236}">
                  <a16:creationId xmlns:a16="http://schemas.microsoft.com/office/drawing/2014/main" id="{6DC2316E-625C-4137-8754-0A6ABEF8B441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0" name="Oval 69">
              <a:extLst>
                <a:ext uri="{FF2B5EF4-FFF2-40B4-BE49-F238E27FC236}">
                  <a16:creationId xmlns:a16="http://schemas.microsoft.com/office/drawing/2014/main" id="{93A0159C-637C-4646-BAFA-AD696EC75881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" name="Oval 69">
              <a:extLst>
                <a:ext uri="{FF2B5EF4-FFF2-40B4-BE49-F238E27FC236}">
                  <a16:creationId xmlns:a16="http://schemas.microsoft.com/office/drawing/2014/main" id="{53F6C2F2-FE26-419B-B355-4A9A6C2024E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4" name="Picture 3">
            <a:extLst>
              <a:ext uri="{FF2B5EF4-FFF2-40B4-BE49-F238E27FC236}">
                <a16:creationId xmlns:a16="http://schemas.microsoft.com/office/drawing/2014/main" id="{687532F3-31CD-4DAD-BC75-878ABBC6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593" y="4640611"/>
            <a:ext cx="762401" cy="7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ABA7B29-8FE0-495F-8095-9A321F898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0" y="1969922"/>
            <a:ext cx="4972358" cy="2700695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EB031046-79BD-4547-8DE1-EC5F1AA85D9B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23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08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1">
            <a:extLst>
              <a:ext uri="{FF2B5EF4-FFF2-40B4-BE49-F238E27FC236}">
                <a16:creationId xmlns:a16="http://schemas.microsoft.com/office/drawing/2014/main" id="{B5AE221B-88A8-434E-87D3-E20FA6EC5BA1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61">
            <a:extLst>
              <a:ext uri="{FF2B5EF4-FFF2-40B4-BE49-F238E27FC236}">
                <a16:creationId xmlns:a16="http://schemas.microsoft.com/office/drawing/2014/main" id="{919BB24F-27FF-4E84-BFC8-24334CB5F484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34A2BAE5-6FCF-406F-B633-3DCCEDC90FD0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1">
            <a:extLst>
              <a:ext uri="{FF2B5EF4-FFF2-40B4-BE49-F238E27FC236}">
                <a16:creationId xmlns:a16="http://schemas.microsoft.com/office/drawing/2014/main" id="{11FE9DCC-A37C-4794-AA31-4D3E095C9B9C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8C48F-8395-485A-8DDC-A2E7E09E303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D5DB1EDF-15E7-4595-B452-9F91462EA50E}"/>
              </a:ext>
            </a:extLst>
          </p:cNvPr>
          <p:cNvSpPr/>
          <p:nvPr/>
        </p:nvSpPr>
        <p:spPr>
          <a:xfrm rot="5400000">
            <a:off x="6753263" y="1469007"/>
            <a:ext cx="3710054" cy="4839850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C8E56-66C4-4139-876B-8983C9D7F434}"/>
              </a:ext>
            </a:extLst>
          </p:cNvPr>
          <p:cNvSpPr txBox="1"/>
          <p:nvPr/>
        </p:nvSpPr>
        <p:spPr>
          <a:xfrm>
            <a:off x="6889870" y="18859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좌석 선택 화면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html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BBD80-D4FF-469E-A560-317DE521653A}"/>
              </a:ext>
            </a:extLst>
          </p:cNvPr>
          <p:cNvSpPr txBox="1"/>
          <p:nvPr/>
        </p:nvSpPr>
        <p:spPr>
          <a:xfrm>
            <a:off x="6355074" y="2172403"/>
            <a:ext cx="451918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for (let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10;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div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("div");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seatWrapper.append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(div);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for (let j = 1; j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16;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const input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('input’);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"button";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input.name = "seats"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input.classList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"seat";</a:t>
            </a:r>
          </a:p>
          <a:p>
            <a:pPr algn="l"/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numbering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함수 호출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numbering(input,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j);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div.append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(input);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b="1" i="1" dirty="0">
                <a:solidFill>
                  <a:srgbClr val="E83650"/>
                </a:solidFill>
                <a:latin typeface="Consolas" panose="020B0609020204030204" pitchFamily="49" charset="0"/>
              </a:rPr>
              <a:t>이미 예매된 좌석은 비활성화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seatNodes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(".seat");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seatNodes.forEach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((node) =&gt; 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if 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occupied.includes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node.disabled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='disabled’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2" name="Rectangle 231">
            <a:extLst>
              <a:ext uri="{FF2B5EF4-FFF2-40B4-BE49-F238E27FC236}">
                <a16:creationId xmlns:a16="http://schemas.microsoft.com/office/drawing/2014/main" id="{CCE51784-442A-45B4-A091-150E1D5AD388}"/>
              </a:ext>
            </a:extLst>
          </p:cNvPr>
          <p:cNvSpPr/>
          <p:nvPr/>
        </p:nvSpPr>
        <p:spPr>
          <a:xfrm>
            <a:off x="6194419" y="953113"/>
            <a:ext cx="5018075" cy="74020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input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의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button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속성을 이용해 좌석표 생성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이미 예매된 좌석은 버튼 비활성화</a:t>
            </a:r>
          </a:p>
        </p:txBody>
      </p:sp>
      <p:sp>
        <p:nvSpPr>
          <p:cNvPr id="14" name="Rectangle 231">
            <a:extLst>
              <a:ext uri="{FF2B5EF4-FFF2-40B4-BE49-F238E27FC236}">
                <a16:creationId xmlns:a16="http://schemas.microsoft.com/office/drawing/2014/main" id="{27B89F52-2A93-40E6-B08E-F41FC3041165}"/>
              </a:ext>
            </a:extLst>
          </p:cNvPr>
          <p:cNvSpPr/>
          <p:nvPr/>
        </p:nvSpPr>
        <p:spPr>
          <a:xfrm>
            <a:off x="6188364" y="5851603"/>
            <a:ext cx="5018075" cy="3981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좌석 선택 완료 시 정산 페이지로 이동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5376AA59-7902-411A-ABE0-B5941D080CC1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C8F087C1-B2FC-4FD9-9A49-766F72F9135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4437F10C-E4DB-4B1A-9EBB-1B9ADDD0C0DC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9" name="Multiplication Sign 35">
                <a:extLst>
                  <a:ext uri="{FF2B5EF4-FFF2-40B4-BE49-F238E27FC236}">
                    <a16:creationId xmlns:a16="http://schemas.microsoft.com/office/drawing/2014/main" id="{F0824A46-990F-4B23-B08D-FABCCFE04597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0" name="Multiplication Sign 36">
                <a:extLst>
                  <a:ext uri="{FF2B5EF4-FFF2-40B4-BE49-F238E27FC236}">
                    <a16:creationId xmlns:a16="http://schemas.microsoft.com/office/drawing/2014/main" id="{589E74D1-1478-46DB-AC14-FA5F5CA3D850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1" name="Multiplication Sign 37">
                <a:extLst>
                  <a:ext uri="{FF2B5EF4-FFF2-40B4-BE49-F238E27FC236}">
                    <a16:creationId xmlns:a16="http://schemas.microsoft.com/office/drawing/2014/main" id="{A98D1B20-60D1-4F03-8C8A-E72EC2877DF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18" name="Straight Connector 34">
              <a:extLst>
                <a:ext uri="{FF2B5EF4-FFF2-40B4-BE49-F238E27FC236}">
                  <a16:creationId xmlns:a16="http://schemas.microsoft.com/office/drawing/2014/main" id="{EA0B9F6E-3037-41DC-BAF4-3FB9EC561B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A70EA1-2417-4A3B-AE40-12B570731F12}"/>
              </a:ext>
            </a:extLst>
          </p:cNvPr>
          <p:cNvSpPr txBox="1"/>
          <p:nvPr/>
        </p:nvSpPr>
        <p:spPr>
          <a:xfrm>
            <a:off x="2376594" y="4166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영화 예매 페이지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48BE06-490A-4516-99D7-D42C6CB9A153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37100AE1-2CC5-49CA-9A58-CE007E14B14E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8">
              <a:extLst>
                <a:ext uri="{FF2B5EF4-FFF2-40B4-BE49-F238E27FC236}">
                  <a16:creationId xmlns:a16="http://schemas.microsoft.com/office/drawing/2014/main" id="{069822CA-4159-4F5D-855F-9985CA75F785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F6D2518B-4801-498D-A3E7-9411DECFC272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47D38EBD-7AD2-4DB1-B02A-45BD676EF539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90A7990A-E1B1-4717-AD37-F905EA5335E4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198B1681-DB9C-4C06-BA4C-595F6906D577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1" name="Oval 69">
              <a:extLst>
                <a:ext uri="{FF2B5EF4-FFF2-40B4-BE49-F238E27FC236}">
                  <a16:creationId xmlns:a16="http://schemas.microsoft.com/office/drawing/2014/main" id="{39B191E8-736D-4949-B2BF-DF8FFDC7A809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17CF638B-479B-4839-85DA-44F2F585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462" y="2322568"/>
            <a:ext cx="4839851" cy="33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7665035-5CA7-4D5A-A233-B5AE36AD0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23"/>
          <a:stretch/>
        </p:blipFill>
        <p:spPr>
          <a:xfrm>
            <a:off x="836995" y="1073700"/>
            <a:ext cx="4496783" cy="138575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3859E1B-5BE8-4DDE-ABBD-BFD5C701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93" y="5600496"/>
            <a:ext cx="991947" cy="344312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7FF5CF53-C1B8-492A-BF34-07EAB423DA6B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24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950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3C95116A-3922-4D6F-BF0A-809EA9ED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512"/>
            <a:ext cx="4372963" cy="2029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B0BDC-B2D5-4548-8FBD-38BDDACBC733}"/>
              </a:ext>
            </a:extLst>
          </p:cNvPr>
          <p:cNvSpPr txBox="1"/>
          <p:nvPr/>
        </p:nvSpPr>
        <p:spPr>
          <a:xfrm>
            <a:off x="2376594" y="41665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결제 페이지</a:t>
            </a:r>
          </a:p>
        </p:txBody>
      </p:sp>
      <p:sp>
        <p:nvSpPr>
          <p:cNvPr id="3" name="Rectangle 61">
            <a:extLst>
              <a:ext uri="{FF2B5EF4-FFF2-40B4-BE49-F238E27FC236}">
                <a16:creationId xmlns:a16="http://schemas.microsoft.com/office/drawing/2014/main" id="{7A93B4AE-0725-41FA-AB32-E91D3FCBB939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E3F1291D-B7D5-4DC8-B736-D1084009F439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6EF8C5B7-8D88-4110-B0D3-82FDA0FF662A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1">
            <a:extLst>
              <a:ext uri="{FF2B5EF4-FFF2-40B4-BE49-F238E27FC236}">
                <a16:creationId xmlns:a16="http://schemas.microsoft.com/office/drawing/2014/main" id="{671064C6-FFC6-4BF1-85C0-97ADEF29BC96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6CF36-BE6F-44A6-9CFC-E2A8E90354FA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grpSp>
        <p:nvGrpSpPr>
          <p:cNvPr id="9" name="Group 31">
            <a:extLst>
              <a:ext uri="{FF2B5EF4-FFF2-40B4-BE49-F238E27FC236}">
                <a16:creationId xmlns:a16="http://schemas.microsoft.com/office/drawing/2014/main" id="{C2EED7FF-6D7E-46EA-A117-C56A2CE2D2A0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41DFF109-4806-44AA-9034-F54DEA49758A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3">
              <a:extLst>
                <a:ext uri="{FF2B5EF4-FFF2-40B4-BE49-F238E27FC236}">
                  <a16:creationId xmlns:a16="http://schemas.microsoft.com/office/drawing/2014/main" id="{1A701A4D-B835-4201-8A6F-2023C73E990E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3" name="Multiplication Sign 35">
                <a:extLst>
                  <a:ext uri="{FF2B5EF4-FFF2-40B4-BE49-F238E27FC236}">
                    <a16:creationId xmlns:a16="http://schemas.microsoft.com/office/drawing/2014/main" id="{5D5746F5-06D9-453F-8186-E2DCA4F0A4E4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4" name="Multiplication Sign 36">
                <a:extLst>
                  <a:ext uri="{FF2B5EF4-FFF2-40B4-BE49-F238E27FC236}">
                    <a16:creationId xmlns:a16="http://schemas.microsoft.com/office/drawing/2014/main" id="{4F8782A8-D3EB-40BA-A33E-097D2249F888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5" name="Multiplication Sign 37">
                <a:extLst>
                  <a:ext uri="{FF2B5EF4-FFF2-40B4-BE49-F238E27FC236}">
                    <a16:creationId xmlns:a16="http://schemas.microsoft.com/office/drawing/2014/main" id="{8553D0D9-F1DB-4EA9-B69C-50E9D5E5F36F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12" name="Straight Connector 34">
              <a:extLst>
                <a:ext uri="{FF2B5EF4-FFF2-40B4-BE49-F238E27FC236}">
                  <a16:creationId xmlns:a16="http://schemas.microsoft.com/office/drawing/2014/main" id="{54707FEB-C9FA-48EA-BBDE-7EB147D6D06F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C4D5E5-27AE-49BF-B093-E2E3F7698099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17" name="Oval 67">
              <a:extLst>
                <a:ext uri="{FF2B5EF4-FFF2-40B4-BE49-F238E27FC236}">
                  <a16:creationId xmlns:a16="http://schemas.microsoft.com/office/drawing/2014/main" id="{E64288CB-34AA-4ABC-8353-0A113905AA55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68">
              <a:extLst>
                <a:ext uri="{FF2B5EF4-FFF2-40B4-BE49-F238E27FC236}">
                  <a16:creationId xmlns:a16="http://schemas.microsoft.com/office/drawing/2014/main" id="{EFBC54F2-034C-4938-BC9C-351A2DD7583D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Oval 69">
              <a:extLst>
                <a:ext uri="{FF2B5EF4-FFF2-40B4-BE49-F238E27FC236}">
                  <a16:creationId xmlns:a16="http://schemas.microsoft.com/office/drawing/2014/main" id="{86BA8322-DE34-4AA2-BBAF-59FEAF8CFD36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69">
              <a:extLst>
                <a:ext uri="{FF2B5EF4-FFF2-40B4-BE49-F238E27FC236}">
                  <a16:creationId xmlns:a16="http://schemas.microsoft.com/office/drawing/2014/main" id="{0561CCCF-1458-42DB-AA1A-1405608512AE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69">
              <a:extLst>
                <a:ext uri="{FF2B5EF4-FFF2-40B4-BE49-F238E27FC236}">
                  <a16:creationId xmlns:a16="http://schemas.microsoft.com/office/drawing/2014/main" id="{D15ED3D2-76FC-4672-A5C7-587039C6E532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Oval 69">
              <a:extLst>
                <a:ext uri="{FF2B5EF4-FFF2-40B4-BE49-F238E27FC236}">
                  <a16:creationId xmlns:a16="http://schemas.microsoft.com/office/drawing/2014/main" id="{203355E4-AFF6-42A6-AA92-A6EC0FB29E35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69">
              <a:extLst>
                <a:ext uri="{FF2B5EF4-FFF2-40B4-BE49-F238E27FC236}">
                  <a16:creationId xmlns:a16="http://schemas.microsoft.com/office/drawing/2014/main" id="{C2940872-7DFF-4FBB-83B4-E23173F1BF92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FB4D00-467A-4DB5-AEFA-4BB487A942D1}"/>
              </a:ext>
            </a:extLst>
          </p:cNvPr>
          <p:cNvSpPr txBox="1"/>
          <p:nvPr/>
        </p:nvSpPr>
        <p:spPr>
          <a:xfrm>
            <a:off x="4223657" y="885957"/>
            <a:ext cx="7968343" cy="108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카드 </a:t>
            </a:r>
            <a:r>
              <a:rPr lang="ko-KR" altLang="en-US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미선택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시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alert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창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결제 금액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좌석 수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* 10000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원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결제 완료 시 회원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비회원 구분해 각각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tickets, </a:t>
            </a:r>
            <a:r>
              <a:rPr lang="en-US" altLang="ko-KR" sz="1500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tickets_nm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테이블에 저장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( </a:t>
            </a:r>
            <a:r>
              <a:rPr lang="ko-KR" altLang="en-US" sz="11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방식은 동일 </a:t>
            </a:r>
            <a:r>
              <a:rPr lang="en-US" altLang="ko-KR" sz="11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sym typeface="Wingdings" panose="05000000000000000000" pitchFamily="2" charset="2"/>
              </a:rPr>
              <a:t>)</a:t>
            </a:r>
            <a:endParaRPr lang="ko-KR" altLang="en-US" sz="15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93F4C6-7994-4984-BAC0-5C4EF7C578F2}"/>
              </a:ext>
            </a:extLst>
          </p:cNvPr>
          <p:cNvSpPr txBox="1"/>
          <p:nvPr/>
        </p:nvSpPr>
        <p:spPr>
          <a:xfrm>
            <a:off x="4616469" y="2426752"/>
            <a:ext cx="6842525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PaymentresultFunc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(request):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Tickets.objects.all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().aggregate(Max(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ticket_id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))[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ticket_id__max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ko-KR" sz="1100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date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'date'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(date)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house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'house'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time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'time'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(time)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'cine'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seat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'seat'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ticketInform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 err="1">
                <a:solidFill>
                  <a:srgbClr val="00AA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request.session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'id'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date +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+ time +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":00"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Tickets(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datetime.datetime.strptime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ticket_date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'%Y-%m-%d %H:%M:%S'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 ,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+ house,    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seat = seat,   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   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movie_name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 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).save()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render(request, </a:t>
            </a:r>
            <a:r>
              <a:rPr lang="en-US" altLang="ko-KR" sz="1100" i="1" dirty="0">
                <a:solidFill>
                  <a:srgbClr val="00AA00"/>
                </a:solidFill>
                <a:latin typeface="Consolas" panose="020B0609020204030204" pitchFamily="49" charset="0"/>
              </a:rPr>
              <a:t>'paymentresult.html'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ko-KR" altLang="en-US" sz="1100" dirty="0"/>
          </a:p>
        </p:txBody>
      </p:sp>
      <p:sp>
        <p:nvSpPr>
          <p:cNvPr id="30" name="Freeform: Shape 12">
            <a:extLst>
              <a:ext uri="{FF2B5EF4-FFF2-40B4-BE49-F238E27FC236}">
                <a16:creationId xmlns:a16="http://schemas.microsoft.com/office/drawing/2014/main" id="{1A1EA37C-9A0A-4088-AD74-433CF46B5CC6}"/>
              </a:ext>
            </a:extLst>
          </p:cNvPr>
          <p:cNvSpPr/>
          <p:nvPr/>
        </p:nvSpPr>
        <p:spPr>
          <a:xfrm rot="5400000">
            <a:off x="5816914" y="834264"/>
            <a:ext cx="4310743" cy="7105367"/>
          </a:xfrm>
          <a:custGeom>
            <a:avLst/>
            <a:gdLst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1066800 w 3470338"/>
              <a:gd name="connsiteY6" fmla="*/ 3173214 h 6346429"/>
              <a:gd name="connsiteX7" fmla="*/ 437 w 3470338"/>
              <a:gd name="connsiteY7" fmla="*/ 3173214 h 6346429"/>
              <a:gd name="connsiteX8" fmla="*/ 0 w 3470338"/>
              <a:gd name="connsiteY8" fmla="*/ 3020814 h 6346429"/>
              <a:gd name="connsiteX9" fmla="*/ 9526 w 3470338"/>
              <a:gd name="connsiteY9" fmla="*/ 0 h 6346429"/>
              <a:gd name="connsiteX0" fmla="*/ 9526 w 3470338"/>
              <a:gd name="connsiteY0" fmla="*/ 0 h 6346429"/>
              <a:gd name="connsiteX1" fmla="*/ 3470338 w 3470338"/>
              <a:gd name="connsiteY1" fmla="*/ 0 h 6346429"/>
              <a:gd name="connsiteX2" fmla="*/ 3470338 w 3470338"/>
              <a:gd name="connsiteY2" fmla="*/ 6346429 h 6346429"/>
              <a:gd name="connsiteX3" fmla="*/ 9526 w 3470338"/>
              <a:gd name="connsiteY3" fmla="*/ 6346429 h 6346429"/>
              <a:gd name="connsiteX4" fmla="*/ 7830 w 3470338"/>
              <a:gd name="connsiteY4" fmla="*/ 5754489 h 6346429"/>
              <a:gd name="connsiteX5" fmla="*/ 1066800 w 3470338"/>
              <a:gd name="connsiteY5" fmla="*/ 5754489 h 6346429"/>
              <a:gd name="connsiteX6" fmla="*/ 437 w 3470338"/>
              <a:gd name="connsiteY6" fmla="*/ 3173214 h 6346429"/>
              <a:gd name="connsiteX7" fmla="*/ 0 w 3470338"/>
              <a:gd name="connsiteY7" fmla="*/ 3020814 h 6346429"/>
              <a:gd name="connsiteX8" fmla="*/ 9526 w 3470338"/>
              <a:gd name="connsiteY8" fmla="*/ 0 h 6346429"/>
              <a:gd name="connsiteX0" fmla="*/ 1066800 w 3470338"/>
              <a:gd name="connsiteY0" fmla="*/ 5754489 h 6346429"/>
              <a:gd name="connsiteX1" fmla="*/ 437 w 3470338"/>
              <a:gd name="connsiteY1" fmla="*/ 3173214 h 6346429"/>
              <a:gd name="connsiteX2" fmla="*/ 0 w 3470338"/>
              <a:gd name="connsiteY2" fmla="*/ 3020814 h 6346429"/>
              <a:gd name="connsiteX3" fmla="*/ 9526 w 3470338"/>
              <a:gd name="connsiteY3" fmla="*/ 0 h 6346429"/>
              <a:gd name="connsiteX4" fmla="*/ 3470338 w 3470338"/>
              <a:gd name="connsiteY4" fmla="*/ 0 h 6346429"/>
              <a:gd name="connsiteX5" fmla="*/ 3470338 w 3470338"/>
              <a:gd name="connsiteY5" fmla="*/ 6346429 h 6346429"/>
              <a:gd name="connsiteX6" fmla="*/ 9526 w 3470338"/>
              <a:gd name="connsiteY6" fmla="*/ 6346429 h 6346429"/>
              <a:gd name="connsiteX7" fmla="*/ 7830 w 3470338"/>
              <a:gd name="connsiteY7" fmla="*/ 5754489 h 6346429"/>
              <a:gd name="connsiteX8" fmla="*/ 1158240 w 3470338"/>
              <a:gd name="connsiteY8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  <a:gd name="connsiteX7" fmla="*/ 1158240 w 3470338"/>
              <a:gd name="connsiteY7" fmla="*/ 5845929 h 6346429"/>
              <a:gd name="connsiteX0" fmla="*/ 437 w 3470338"/>
              <a:gd name="connsiteY0" fmla="*/ 3173214 h 6346429"/>
              <a:gd name="connsiteX1" fmla="*/ 0 w 3470338"/>
              <a:gd name="connsiteY1" fmla="*/ 3020814 h 6346429"/>
              <a:gd name="connsiteX2" fmla="*/ 9526 w 3470338"/>
              <a:gd name="connsiteY2" fmla="*/ 0 h 6346429"/>
              <a:gd name="connsiteX3" fmla="*/ 3470338 w 3470338"/>
              <a:gd name="connsiteY3" fmla="*/ 0 h 6346429"/>
              <a:gd name="connsiteX4" fmla="*/ 3470338 w 3470338"/>
              <a:gd name="connsiteY4" fmla="*/ 6346429 h 6346429"/>
              <a:gd name="connsiteX5" fmla="*/ 9526 w 3470338"/>
              <a:gd name="connsiteY5" fmla="*/ 6346429 h 6346429"/>
              <a:gd name="connsiteX6" fmla="*/ 7830 w 3470338"/>
              <a:gd name="connsiteY6" fmla="*/ 5754489 h 634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338" h="6346429">
                <a:moveTo>
                  <a:pt x="437" y="3173214"/>
                </a:moveTo>
                <a:cubicBezTo>
                  <a:pt x="291" y="3122414"/>
                  <a:pt x="146" y="3071614"/>
                  <a:pt x="0" y="3020814"/>
                </a:cubicBezTo>
                <a:cubicBezTo>
                  <a:pt x="3175" y="2013876"/>
                  <a:pt x="6351" y="1006938"/>
                  <a:pt x="9526" y="0"/>
                </a:cubicBezTo>
                <a:lnTo>
                  <a:pt x="3470338" y="0"/>
                </a:lnTo>
                <a:lnTo>
                  <a:pt x="3470338" y="6346429"/>
                </a:lnTo>
                <a:lnTo>
                  <a:pt x="9526" y="6346429"/>
                </a:lnTo>
                <a:cubicBezTo>
                  <a:pt x="8961" y="6149116"/>
                  <a:pt x="8395" y="5951802"/>
                  <a:pt x="7830" y="5754489"/>
                </a:cubicBezTo>
              </a:path>
            </a:pathLst>
          </a:custGeom>
          <a:noFill/>
          <a:ln w="28575"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ED495-8E98-44F2-8883-96F27E833A5A}"/>
              </a:ext>
            </a:extLst>
          </p:cNvPr>
          <p:cNvSpPr txBox="1"/>
          <p:nvPr/>
        </p:nvSpPr>
        <p:spPr>
          <a:xfrm>
            <a:off x="5376172" y="2106588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결제 화면 </a:t>
            </a:r>
            <a:r>
              <a:rPr lang="en-US" altLang="ko-KR" sz="1200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views</a:t>
            </a:r>
            <a:endParaRPr lang="ko-KR" altLang="en-US" sz="1200" dirty="0"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A543B3-F097-4007-B39E-237488177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7" b="-913"/>
          <a:stretch/>
        </p:blipFill>
        <p:spPr>
          <a:xfrm>
            <a:off x="365280" y="3843695"/>
            <a:ext cx="3747221" cy="1864876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2E258D1-8EA3-4B87-A2B0-9FA5FEEECC6F}"/>
              </a:ext>
            </a:extLst>
          </p:cNvPr>
          <p:cNvSpPr txBox="1">
            <a:spLocks/>
          </p:cNvSpPr>
          <p:nvPr/>
        </p:nvSpPr>
        <p:spPr>
          <a:xfrm>
            <a:off x="299840" y="6373232"/>
            <a:ext cx="76358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50" kern="120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 algn="l"/>
              <a:t>25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88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attle for Cyber Space">
            <a:extLst>
              <a:ext uri="{FF2B5EF4-FFF2-40B4-BE49-F238E27FC236}">
                <a16:creationId xmlns:a16="http://schemas.microsoft.com/office/drawing/2014/main" id="{DA09E0C2-8731-4534-9585-CFA8E381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0285" y="1"/>
            <a:ext cx="19023159" cy="69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ptmoa 2"/>
          <p:cNvSpPr/>
          <p:nvPr/>
        </p:nvSpPr>
        <p:spPr>
          <a:xfrm>
            <a:off x="-447674" y="-2"/>
            <a:ext cx="12734924" cy="6858001"/>
          </a:xfrm>
          <a:prstGeom prst="rect">
            <a:avLst/>
          </a:prstGeom>
          <a:solidFill>
            <a:srgbClr val="26262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pptmoa 12"/>
          <p:cNvSpPr txBox="1"/>
          <p:nvPr/>
        </p:nvSpPr>
        <p:spPr>
          <a:xfrm>
            <a:off x="5375558" y="622852"/>
            <a:ext cx="1426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자체 평가</a:t>
            </a:r>
            <a:endParaRPr lang="zh-CN" altLang="en-US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3" name="pptmoa 13"/>
          <p:cNvCxnSpPr/>
          <p:nvPr/>
        </p:nvCxnSpPr>
        <p:spPr>
          <a:xfrm>
            <a:off x="3288323" y="1138655"/>
            <a:ext cx="259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ptmoa 14"/>
          <p:cNvCxnSpPr/>
          <p:nvPr/>
        </p:nvCxnSpPr>
        <p:spPr>
          <a:xfrm>
            <a:off x="6300855" y="1138655"/>
            <a:ext cx="25673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ptmoa 15"/>
          <p:cNvSpPr/>
          <p:nvPr/>
        </p:nvSpPr>
        <p:spPr>
          <a:xfrm>
            <a:off x="6027779" y="1067622"/>
            <a:ext cx="139954" cy="120650"/>
          </a:xfrm>
          <a:prstGeom prst="triangle">
            <a:avLst/>
          </a:prstGeom>
          <a:solidFill>
            <a:srgbClr val="EC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pptmoa 12">
            <a:extLst>
              <a:ext uri="{FF2B5EF4-FFF2-40B4-BE49-F238E27FC236}">
                <a16:creationId xmlns:a16="http://schemas.microsoft.com/office/drawing/2014/main" id="{950F7290-5708-4783-9E9F-4ACE5AD80567}"/>
              </a:ext>
            </a:extLst>
          </p:cNvPr>
          <p:cNvSpPr txBox="1"/>
          <p:nvPr/>
        </p:nvSpPr>
        <p:spPr>
          <a:xfrm>
            <a:off x="3241917" y="1514388"/>
            <a:ext cx="5708166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아쉬웠던 점 </a:t>
            </a:r>
            <a:r>
              <a:rPr lang="en-US" altLang="ko-KR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: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좌석 선택 시 인원수 설정 못한 점</a:t>
            </a:r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소통 및 코드 공유의 어려움</a:t>
            </a:r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16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(discord</a:t>
            </a:r>
            <a:r>
              <a:rPr lang="ko-KR" altLang="en-US" sz="16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로 최대한 소통</a:t>
            </a:r>
            <a:r>
              <a:rPr lang="en-US" altLang="ko-KR" sz="16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)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좋았던 점 </a:t>
            </a:r>
            <a:r>
              <a:rPr lang="en-US" altLang="ko-KR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: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각자의 담당 영역에서 전 과정을 경험</a:t>
            </a:r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전체적인 흐름과 과정에 대한 이해도 </a:t>
            </a:r>
            <a:r>
              <a:rPr lang="en-US" altLang="ko-KR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UP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b="1" i="1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비대면</a:t>
            </a:r>
            <a:r>
              <a:rPr lang="ko-KR" altLang="en-US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 상황에서의 협업 능력 </a:t>
            </a:r>
            <a:r>
              <a:rPr lang="en-US" altLang="ko-KR" sz="24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UP</a:t>
            </a:r>
            <a:endParaRPr lang="en-US" altLang="zh-CN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zh-CN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endParaRPr lang="en-US" altLang="ko-KR" sz="24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931D3F6A-F80D-4703-820D-A21B56C011B6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4" name="Straight Connector 32">
              <a:extLst>
                <a:ext uri="{FF2B5EF4-FFF2-40B4-BE49-F238E27FC236}">
                  <a16:creationId xmlns:a16="http://schemas.microsoft.com/office/drawing/2014/main" id="{F1485420-C09F-4698-92A9-C526A68CFF93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>
              <a:extLst>
                <a:ext uri="{FF2B5EF4-FFF2-40B4-BE49-F238E27FC236}">
                  <a16:creationId xmlns:a16="http://schemas.microsoft.com/office/drawing/2014/main" id="{3F3E7194-AB65-427E-942B-D78995A1202D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7" name="Multiplication Sign 35">
                <a:extLst>
                  <a:ext uri="{FF2B5EF4-FFF2-40B4-BE49-F238E27FC236}">
                    <a16:creationId xmlns:a16="http://schemas.microsoft.com/office/drawing/2014/main" id="{3A04049F-B08A-4164-93CC-844ADF28085E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9" name="Multiplication Sign 36">
                <a:extLst>
                  <a:ext uri="{FF2B5EF4-FFF2-40B4-BE49-F238E27FC236}">
                    <a16:creationId xmlns:a16="http://schemas.microsoft.com/office/drawing/2014/main" id="{84DB98AF-2373-4F6A-94B4-A87B4091C64F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20" name="Multiplication Sign 37">
                <a:extLst>
                  <a:ext uri="{FF2B5EF4-FFF2-40B4-BE49-F238E27FC236}">
                    <a16:creationId xmlns:a16="http://schemas.microsoft.com/office/drawing/2014/main" id="{27D25128-54BE-4E2A-A383-913F9F6EEC21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16" name="Straight Connector 34">
              <a:extLst>
                <a:ext uri="{FF2B5EF4-FFF2-40B4-BE49-F238E27FC236}">
                  <a16:creationId xmlns:a16="http://schemas.microsoft.com/office/drawing/2014/main" id="{72FEE187-31E2-4A7E-B62C-DBE600D9174D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6BF20DCC-C8CB-4D74-AA3B-CB9450FB3701}"/>
              </a:ext>
            </a:extLst>
          </p:cNvPr>
          <p:cNvGrpSpPr/>
          <p:nvPr/>
        </p:nvGrpSpPr>
        <p:grpSpPr>
          <a:xfrm>
            <a:off x="365549" y="0"/>
            <a:ext cx="183357" cy="6858000"/>
            <a:chOff x="11404996" y="0"/>
            <a:chExt cx="183357" cy="6858000"/>
          </a:xfrm>
        </p:grpSpPr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4D007238-7DED-491B-BF30-30845BEF1DB1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33">
              <a:extLst>
                <a:ext uri="{FF2B5EF4-FFF2-40B4-BE49-F238E27FC236}">
                  <a16:creationId xmlns:a16="http://schemas.microsoft.com/office/drawing/2014/main" id="{E9A39B99-60D0-4C06-AEEF-E97A7593D597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9" name="Multiplication Sign 35">
                <a:extLst>
                  <a:ext uri="{FF2B5EF4-FFF2-40B4-BE49-F238E27FC236}">
                    <a16:creationId xmlns:a16="http://schemas.microsoft.com/office/drawing/2014/main" id="{7F868332-92FC-4481-8DE1-B01A1A82BBE1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0" name="Multiplication Sign 36">
                <a:extLst>
                  <a:ext uri="{FF2B5EF4-FFF2-40B4-BE49-F238E27FC236}">
                    <a16:creationId xmlns:a16="http://schemas.microsoft.com/office/drawing/2014/main" id="{1464C148-C335-4216-9704-3164BE61AD63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1" name="Multiplication Sign 37">
                <a:extLst>
                  <a:ext uri="{FF2B5EF4-FFF2-40B4-BE49-F238E27FC236}">
                    <a16:creationId xmlns:a16="http://schemas.microsoft.com/office/drawing/2014/main" id="{A3AE4150-BC2A-475E-9D16-49486D2F5A0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28" name="Straight Connector 34">
              <a:extLst>
                <a:ext uri="{FF2B5EF4-FFF2-40B4-BE49-F238E27FC236}">
                  <a16:creationId xmlns:a16="http://schemas.microsoft.com/office/drawing/2014/main" id="{FC8150F9-593F-4792-BCC4-C939C1106531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0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moa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pptmoa 2"/>
          <p:cNvSpPr/>
          <p:nvPr/>
        </p:nvSpPr>
        <p:spPr>
          <a:xfrm>
            <a:off x="9202" y="-2"/>
            <a:ext cx="12182797" cy="6858001"/>
          </a:xfrm>
          <a:prstGeom prst="rect">
            <a:avLst/>
          </a:prstGeom>
          <a:solidFill>
            <a:srgbClr val="262626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pptmoa 6"/>
          <p:cNvSpPr/>
          <p:nvPr/>
        </p:nvSpPr>
        <p:spPr>
          <a:xfrm>
            <a:off x="-1060618" y="2377585"/>
            <a:ext cx="2102830" cy="2102830"/>
          </a:xfrm>
          <a:prstGeom prst="diamond">
            <a:avLst/>
          </a:prstGeom>
          <a:noFill/>
          <a:ln>
            <a:solidFill>
              <a:srgbClr val="EC5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pptmoa 8"/>
          <p:cNvSpPr/>
          <p:nvPr/>
        </p:nvSpPr>
        <p:spPr>
          <a:xfrm>
            <a:off x="11131382" y="2377585"/>
            <a:ext cx="2102830" cy="2102830"/>
          </a:xfrm>
          <a:prstGeom prst="diamond">
            <a:avLst/>
          </a:prstGeom>
          <a:noFill/>
          <a:ln>
            <a:solidFill>
              <a:srgbClr val="EC5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pptmoa 17"/>
          <p:cNvSpPr txBox="1"/>
          <p:nvPr/>
        </p:nvSpPr>
        <p:spPr>
          <a:xfrm>
            <a:off x="5481075" y="59446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2021.07.16</a:t>
            </a:r>
            <a:endParaRPr lang="zh-CN" altLang="en-US" b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pptmoa 49"/>
          <p:cNvSpPr txBox="1"/>
          <p:nvPr/>
        </p:nvSpPr>
        <p:spPr>
          <a:xfrm>
            <a:off x="4020456" y="5516985"/>
            <a:ext cx="415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3TEAM CINEMA</a:t>
            </a:r>
            <a:endParaRPr lang="zh-CN" altLang="en-US" sz="2000" b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pptmoa 12"/>
          <p:cNvSpPr txBox="1"/>
          <p:nvPr/>
        </p:nvSpPr>
        <p:spPr>
          <a:xfrm>
            <a:off x="4250699" y="3017261"/>
            <a:ext cx="3676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i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THANK YOU</a:t>
            </a:r>
            <a:endParaRPr lang="zh-CN" altLang="en-US" sz="4800" b="1" i="1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3" name="pptmoa 13"/>
          <p:cNvCxnSpPr/>
          <p:nvPr/>
        </p:nvCxnSpPr>
        <p:spPr>
          <a:xfrm>
            <a:off x="3288323" y="3928989"/>
            <a:ext cx="259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ptmoa 14"/>
          <p:cNvCxnSpPr/>
          <p:nvPr/>
        </p:nvCxnSpPr>
        <p:spPr>
          <a:xfrm>
            <a:off x="6300855" y="3928989"/>
            <a:ext cx="25673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ptmoa 15"/>
          <p:cNvSpPr/>
          <p:nvPr/>
        </p:nvSpPr>
        <p:spPr>
          <a:xfrm>
            <a:off x="6027779" y="3857956"/>
            <a:ext cx="139954" cy="120650"/>
          </a:xfrm>
          <a:prstGeom prst="triangle">
            <a:avLst/>
          </a:prstGeom>
          <a:solidFill>
            <a:srgbClr val="EC5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1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ptmoa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pptmoa 17"/>
          <p:cNvSpPr/>
          <p:nvPr/>
        </p:nvSpPr>
        <p:spPr>
          <a:xfrm>
            <a:off x="9202" y="-2"/>
            <a:ext cx="12182797" cy="6858001"/>
          </a:xfrm>
          <a:prstGeom prst="rect">
            <a:avLst/>
          </a:prstGeom>
          <a:solidFill>
            <a:srgbClr val="262626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261963" y="3950201"/>
            <a:ext cx="1668072" cy="1421364"/>
            <a:chOff x="5611813" y="1893888"/>
            <a:chExt cx="944563" cy="804862"/>
          </a:xfrm>
        </p:grpSpPr>
        <p:sp>
          <p:nvSpPr>
            <p:cNvPr id="37" name="Freeform 58"/>
            <p:cNvSpPr>
              <a:spLocks/>
            </p:cNvSpPr>
            <p:nvPr/>
          </p:nvSpPr>
          <p:spPr bwMode="auto">
            <a:xfrm>
              <a:off x="5710238" y="2371725"/>
              <a:ext cx="355600" cy="327025"/>
            </a:xfrm>
            <a:custGeom>
              <a:avLst/>
              <a:gdLst>
                <a:gd name="T0" fmla="*/ 164 w 166"/>
                <a:gd name="T1" fmla="*/ 32 h 153"/>
                <a:gd name="T2" fmla="*/ 160 w 166"/>
                <a:gd name="T3" fmla="*/ 33 h 153"/>
                <a:gd name="T4" fmla="*/ 134 w 166"/>
                <a:gd name="T5" fmla="*/ 67 h 153"/>
                <a:gd name="T6" fmla="*/ 128 w 166"/>
                <a:gd name="T7" fmla="*/ 70 h 153"/>
                <a:gd name="T8" fmla="*/ 124 w 166"/>
                <a:gd name="T9" fmla="*/ 69 h 153"/>
                <a:gd name="T10" fmla="*/ 5 w 166"/>
                <a:gd name="T11" fmla="*/ 1 h 153"/>
                <a:gd name="T12" fmla="*/ 1 w 166"/>
                <a:gd name="T13" fmla="*/ 1 h 153"/>
                <a:gd name="T14" fmla="*/ 0 w 166"/>
                <a:gd name="T15" fmla="*/ 4 h 153"/>
                <a:gd name="T16" fmla="*/ 0 w 166"/>
                <a:gd name="T17" fmla="*/ 57 h 153"/>
                <a:gd name="T18" fmla="*/ 1 w 166"/>
                <a:gd name="T19" fmla="*/ 60 h 153"/>
                <a:gd name="T20" fmla="*/ 161 w 166"/>
                <a:gd name="T21" fmla="*/ 152 h 153"/>
                <a:gd name="T22" fmla="*/ 163 w 166"/>
                <a:gd name="T23" fmla="*/ 153 h 153"/>
                <a:gd name="T24" fmla="*/ 165 w 166"/>
                <a:gd name="T25" fmla="*/ 152 h 153"/>
                <a:gd name="T26" fmla="*/ 166 w 166"/>
                <a:gd name="T27" fmla="*/ 149 h 153"/>
                <a:gd name="T28" fmla="*/ 166 w 166"/>
                <a:gd name="T29" fmla="*/ 35 h 153"/>
                <a:gd name="T30" fmla="*/ 164 w 166"/>
                <a:gd name="T31" fmla="*/ 3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153">
                  <a:moveTo>
                    <a:pt x="164" y="32"/>
                  </a:moveTo>
                  <a:cubicBezTo>
                    <a:pt x="163" y="31"/>
                    <a:pt x="161" y="32"/>
                    <a:pt x="160" y="33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3" y="69"/>
                    <a:pt x="130" y="70"/>
                    <a:pt x="128" y="70"/>
                  </a:cubicBezTo>
                  <a:cubicBezTo>
                    <a:pt x="126" y="70"/>
                    <a:pt x="125" y="69"/>
                    <a:pt x="124" y="6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9"/>
                    <a:pt x="1" y="60"/>
                  </a:cubicBezTo>
                  <a:cubicBezTo>
                    <a:pt x="161" y="152"/>
                    <a:pt x="161" y="152"/>
                    <a:pt x="161" y="152"/>
                  </a:cubicBezTo>
                  <a:cubicBezTo>
                    <a:pt x="162" y="153"/>
                    <a:pt x="162" y="153"/>
                    <a:pt x="163" y="153"/>
                  </a:cubicBezTo>
                  <a:cubicBezTo>
                    <a:pt x="164" y="153"/>
                    <a:pt x="164" y="153"/>
                    <a:pt x="165" y="152"/>
                  </a:cubicBezTo>
                  <a:cubicBezTo>
                    <a:pt x="166" y="152"/>
                    <a:pt x="166" y="151"/>
                    <a:pt x="166" y="149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3"/>
                    <a:pt x="166" y="32"/>
                    <a:pt x="164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8" name="Freeform 59"/>
            <p:cNvSpPr>
              <a:spLocks/>
            </p:cNvSpPr>
            <p:nvPr/>
          </p:nvSpPr>
          <p:spPr bwMode="auto">
            <a:xfrm>
              <a:off x="6102350" y="2371725"/>
              <a:ext cx="357188" cy="327025"/>
            </a:xfrm>
            <a:custGeom>
              <a:avLst/>
              <a:gdLst>
                <a:gd name="T0" fmla="*/ 165 w 167"/>
                <a:gd name="T1" fmla="*/ 1 h 153"/>
                <a:gd name="T2" fmla="*/ 161 w 167"/>
                <a:gd name="T3" fmla="*/ 1 h 153"/>
                <a:gd name="T4" fmla="*/ 42 w 167"/>
                <a:gd name="T5" fmla="*/ 69 h 153"/>
                <a:gd name="T6" fmla="*/ 38 w 167"/>
                <a:gd name="T7" fmla="*/ 70 h 153"/>
                <a:gd name="T8" fmla="*/ 32 w 167"/>
                <a:gd name="T9" fmla="*/ 67 h 153"/>
                <a:gd name="T10" fmla="*/ 6 w 167"/>
                <a:gd name="T11" fmla="*/ 33 h 153"/>
                <a:gd name="T12" fmla="*/ 2 w 167"/>
                <a:gd name="T13" fmla="*/ 32 h 153"/>
                <a:gd name="T14" fmla="*/ 0 w 167"/>
                <a:gd name="T15" fmla="*/ 35 h 153"/>
                <a:gd name="T16" fmla="*/ 0 w 167"/>
                <a:gd name="T17" fmla="*/ 149 h 153"/>
                <a:gd name="T18" fmla="*/ 1 w 167"/>
                <a:gd name="T19" fmla="*/ 152 h 153"/>
                <a:gd name="T20" fmla="*/ 3 w 167"/>
                <a:gd name="T21" fmla="*/ 153 h 153"/>
                <a:gd name="T22" fmla="*/ 5 w 167"/>
                <a:gd name="T23" fmla="*/ 152 h 153"/>
                <a:gd name="T24" fmla="*/ 165 w 167"/>
                <a:gd name="T25" fmla="*/ 60 h 153"/>
                <a:gd name="T26" fmla="*/ 167 w 167"/>
                <a:gd name="T27" fmla="*/ 57 h 153"/>
                <a:gd name="T28" fmla="*/ 167 w 167"/>
                <a:gd name="T29" fmla="*/ 4 h 153"/>
                <a:gd name="T30" fmla="*/ 165 w 167"/>
                <a:gd name="T3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53">
                  <a:moveTo>
                    <a:pt x="165" y="1"/>
                  </a:moveTo>
                  <a:cubicBezTo>
                    <a:pt x="164" y="0"/>
                    <a:pt x="162" y="0"/>
                    <a:pt x="161" y="1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1" y="69"/>
                    <a:pt x="40" y="70"/>
                    <a:pt x="38" y="70"/>
                  </a:cubicBezTo>
                  <a:cubicBezTo>
                    <a:pt x="36" y="70"/>
                    <a:pt x="33" y="69"/>
                    <a:pt x="32" y="6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4" y="31"/>
                    <a:pt x="2" y="32"/>
                  </a:cubicBezTo>
                  <a:cubicBezTo>
                    <a:pt x="1" y="32"/>
                    <a:pt x="0" y="33"/>
                    <a:pt x="0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0" y="152"/>
                    <a:pt x="1" y="152"/>
                  </a:cubicBezTo>
                  <a:cubicBezTo>
                    <a:pt x="2" y="153"/>
                    <a:pt x="3" y="153"/>
                    <a:pt x="3" y="153"/>
                  </a:cubicBezTo>
                  <a:cubicBezTo>
                    <a:pt x="4" y="153"/>
                    <a:pt x="4" y="153"/>
                    <a:pt x="5" y="152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6" y="59"/>
                    <a:pt x="167" y="58"/>
                    <a:pt x="167" y="57"/>
                  </a:cubicBezTo>
                  <a:cubicBezTo>
                    <a:pt x="167" y="4"/>
                    <a:pt x="167" y="4"/>
                    <a:pt x="167" y="4"/>
                  </a:cubicBezTo>
                  <a:cubicBezTo>
                    <a:pt x="167" y="3"/>
                    <a:pt x="166" y="2"/>
                    <a:pt x="16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Freeform 60"/>
            <p:cNvSpPr>
              <a:spLocks/>
            </p:cNvSpPr>
            <p:nvPr/>
          </p:nvSpPr>
          <p:spPr bwMode="auto">
            <a:xfrm>
              <a:off x="5611813" y="1893888"/>
              <a:ext cx="944563" cy="587375"/>
            </a:xfrm>
            <a:custGeom>
              <a:avLst/>
              <a:gdLst>
                <a:gd name="T0" fmla="*/ 441 w 441"/>
                <a:gd name="T1" fmla="*/ 79 h 274"/>
                <a:gd name="T2" fmla="*/ 439 w 441"/>
                <a:gd name="T3" fmla="*/ 77 h 274"/>
                <a:gd name="T4" fmla="*/ 278 w 441"/>
                <a:gd name="T5" fmla="*/ 1 h 274"/>
                <a:gd name="T6" fmla="*/ 274 w 441"/>
                <a:gd name="T7" fmla="*/ 1 h 274"/>
                <a:gd name="T8" fmla="*/ 228 w 441"/>
                <a:gd name="T9" fmla="*/ 42 h 274"/>
                <a:gd name="T10" fmla="*/ 222 w 441"/>
                <a:gd name="T11" fmla="*/ 39 h 274"/>
                <a:gd name="T12" fmla="*/ 219 w 441"/>
                <a:gd name="T13" fmla="*/ 39 h 274"/>
                <a:gd name="T14" fmla="*/ 213 w 441"/>
                <a:gd name="T15" fmla="*/ 42 h 274"/>
                <a:gd name="T16" fmla="*/ 167 w 441"/>
                <a:gd name="T17" fmla="*/ 1 h 274"/>
                <a:gd name="T18" fmla="*/ 163 w 441"/>
                <a:gd name="T19" fmla="*/ 1 h 274"/>
                <a:gd name="T20" fmla="*/ 2 w 441"/>
                <a:gd name="T21" fmla="*/ 77 h 274"/>
                <a:gd name="T22" fmla="*/ 0 w 441"/>
                <a:gd name="T23" fmla="*/ 79 h 274"/>
                <a:gd name="T24" fmla="*/ 1 w 441"/>
                <a:gd name="T25" fmla="*/ 82 h 274"/>
                <a:gd name="T26" fmla="*/ 49 w 441"/>
                <a:gd name="T27" fmla="*/ 129 h 274"/>
                <a:gd name="T28" fmla="*/ 42 w 441"/>
                <a:gd name="T29" fmla="*/ 133 h 274"/>
                <a:gd name="T30" fmla="*/ 40 w 441"/>
                <a:gd name="T31" fmla="*/ 134 h 274"/>
                <a:gd name="T32" fmla="*/ 14 w 441"/>
                <a:gd name="T33" fmla="*/ 180 h 274"/>
                <a:gd name="T34" fmla="*/ 16 w 441"/>
                <a:gd name="T35" fmla="*/ 185 h 274"/>
                <a:gd name="T36" fmla="*/ 169 w 441"/>
                <a:gd name="T37" fmla="*/ 273 h 274"/>
                <a:gd name="T38" fmla="*/ 174 w 441"/>
                <a:gd name="T39" fmla="*/ 272 h 274"/>
                <a:gd name="T40" fmla="*/ 206 w 441"/>
                <a:gd name="T41" fmla="*/ 229 h 274"/>
                <a:gd name="T42" fmla="*/ 207 w 441"/>
                <a:gd name="T43" fmla="*/ 227 h 274"/>
                <a:gd name="T44" fmla="*/ 205 w 441"/>
                <a:gd name="T45" fmla="*/ 224 h 274"/>
                <a:gd name="T46" fmla="*/ 53 w 441"/>
                <a:gd name="T47" fmla="*/ 140 h 274"/>
                <a:gd name="T48" fmla="*/ 215 w 441"/>
                <a:gd name="T49" fmla="*/ 54 h 274"/>
                <a:gd name="T50" fmla="*/ 215 w 441"/>
                <a:gd name="T51" fmla="*/ 160 h 274"/>
                <a:gd name="T52" fmla="*/ 175 w 441"/>
                <a:gd name="T53" fmla="*/ 183 h 274"/>
                <a:gd name="T54" fmla="*/ 173 w 441"/>
                <a:gd name="T55" fmla="*/ 186 h 274"/>
                <a:gd name="T56" fmla="*/ 175 w 441"/>
                <a:gd name="T57" fmla="*/ 189 h 274"/>
                <a:gd name="T58" fmla="*/ 219 w 441"/>
                <a:gd name="T59" fmla="*/ 213 h 274"/>
                <a:gd name="T60" fmla="*/ 222 w 441"/>
                <a:gd name="T61" fmla="*/ 213 h 274"/>
                <a:gd name="T62" fmla="*/ 266 w 441"/>
                <a:gd name="T63" fmla="*/ 189 h 274"/>
                <a:gd name="T64" fmla="*/ 268 w 441"/>
                <a:gd name="T65" fmla="*/ 186 h 274"/>
                <a:gd name="T66" fmla="*/ 266 w 441"/>
                <a:gd name="T67" fmla="*/ 183 h 274"/>
                <a:gd name="T68" fmla="*/ 226 w 441"/>
                <a:gd name="T69" fmla="*/ 160 h 274"/>
                <a:gd name="T70" fmla="*/ 226 w 441"/>
                <a:gd name="T71" fmla="*/ 54 h 274"/>
                <a:gd name="T72" fmla="*/ 389 w 441"/>
                <a:gd name="T73" fmla="*/ 140 h 274"/>
                <a:gd name="T74" fmla="*/ 236 w 441"/>
                <a:gd name="T75" fmla="*/ 224 h 274"/>
                <a:gd name="T76" fmla="*/ 235 w 441"/>
                <a:gd name="T77" fmla="*/ 227 h 274"/>
                <a:gd name="T78" fmla="*/ 235 w 441"/>
                <a:gd name="T79" fmla="*/ 229 h 274"/>
                <a:gd name="T80" fmla="*/ 268 w 441"/>
                <a:gd name="T81" fmla="*/ 272 h 274"/>
                <a:gd name="T82" fmla="*/ 270 w 441"/>
                <a:gd name="T83" fmla="*/ 273 h 274"/>
                <a:gd name="T84" fmla="*/ 272 w 441"/>
                <a:gd name="T85" fmla="*/ 273 h 274"/>
                <a:gd name="T86" fmla="*/ 426 w 441"/>
                <a:gd name="T87" fmla="*/ 185 h 274"/>
                <a:gd name="T88" fmla="*/ 427 w 441"/>
                <a:gd name="T89" fmla="*/ 180 h 274"/>
                <a:gd name="T90" fmla="*/ 401 w 441"/>
                <a:gd name="T91" fmla="*/ 134 h 274"/>
                <a:gd name="T92" fmla="*/ 399 w 441"/>
                <a:gd name="T93" fmla="*/ 133 h 274"/>
                <a:gd name="T94" fmla="*/ 392 w 441"/>
                <a:gd name="T95" fmla="*/ 129 h 274"/>
                <a:gd name="T96" fmla="*/ 440 w 441"/>
                <a:gd name="T97" fmla="*/ 82 h 274"/>
                <a:gd name="T98" fmla="*/ 441 w 441"/>
                <a:gd name="T99" fmla="*/ 7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1" h="274">
                  <a:moveTo>
                    <a:pt x="441" y="79"/>
                  </a:moveTo>
                  <a:cubicBezTo>
                    <a:pt x="441" y="78"/>
                    <a:pt x="440" y="77"/>
                    <a:pt x="439" y="77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7" y="0"/>
                    <a:pt x="275" y="0"/>
                    <a:pt x="274" y="1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1" y="38"/>
                    <a:pt x="220" y="38"/>
                    <a:pt x="219" y="39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6" y="0"/>
                    <a:pt x="164" y="0"/>
                    <a:pt x="163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0" y="82"/>
                    <a:pt x="1" y="82"/>
                  </a:cubicBezTo>
                  <a:cubicBezTo>
                    <a:pt x="49" y="129"/>
                    <a:pt x="49" y="129"/>
                    <a:pt x="49" y="129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3"/>
                    <a:pt x="41" y="134"/>
                    <a:pt x="40" y="134"/>
                  </a:cubicBezTo>
                  <a:cubicBezTo>
                    <a:pt x="14" y="180"/>
                    <a:pt x="14" y="180"/>
                    <a:pt x="14" y="180"/>
                  </a:cubicBezTo>
                  <a:cubicBezTo>
                    <a:pt x="13" y="182"/>
                    <a:pt x="14" y="184"/>
                    <a:pt x="16" y="185"/>
                  </a:cubicBezTo>
                  <a:cubicBezTo>
                    <a:pt x="169" y="273"/>
                    <a:pt x="169" y="273"/>
                    <a:pt x="169" y="273"/>
                  </a:cubicBezTo>
                  <a:cubicBezTo>
                    <a:pt x="170" y="274"/>
                    <a:pt x="172" y="273"/>
                    <a:pt x="174" y="272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7" y="229"/>
                    <a:pt x="207" y="228"/>
                    <a:pt x="207" y="227"/>
                  </a:cubicBezTo>
                  <a:cubicBezTo>
                    <a:pt x="206" y="226"/>
                    <a:pt x="206" y="225"/>
                    <a:pt x="205" y="224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160"/>
                    <a:pt x="215" y="160"/>
                    <a:pt x="215" y="160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4" y="184"/>
                    <a:pt x="173" y="185"/>
                    <a:pt x="173" y="186"/>
                  </a:cubicBezTo>
                  <a:cubicBezTo>
                    <a:pt x="173" y="187"/>
                    <a:pt x="174" y="189"/>
                    <a:pt x="175" y="189"/>
                  </a:cubicBezTo>
                  <a:cubicBezTo>
                    <a:pt x="219" y="213"/>
                    <a:pt x="219" y="213"/>
                    <a:pt x="219" y="213"/>
                  </a:cubicBezTo>
                  <a:cubicBezTo>
                    <a:pt x="220" y="214"/>
                    <a:pt x="221" y="214"/>
                    <a:pt x="222" y="213"/>
                  </a:cubicBezTo>
                  <a:cubicBezTo>
                    <a:pt x="266" y="189"/>
                    <a:pt x="266" y="189"/>
                    <a:pt x="266" y="189"/>
                  </a:cubicBezTo>
                  <a:cubicBezTo>
                    <a:pt x="267" y="189"/>
                    <a:pt x="268" y="187"/>
                    <a:pt x="268" y="186"/>
                  </a:cubicBezTo>
                  <a:cubicBezTo>
                    <a:pt x="268" y="185"/>
                    <a:pt x="267" y="184"/>
                    <a:pt x="266" y="183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5" y="225"/>
                    <a:pt x="235" y="226"/>
                    <a:pt x="235" y="227"/>
                  </a:cubicBezTo>
                  <a:cubicBezTo>
                    <a:pt x="234" y="228"/>
                    <a:pt x="235" y="229"/>
                    <a:pt x="235" y="229"/>
                  </a:cubicBezTo>
                  <a:cubicBezTo>
                    <a:pt x="268" y="272"/>
                    <a:pt x="268" y="272"/>
                    <a:pt x="268" y="272"/>
                  </a:cubicBezTo>
                  <a:cubicBezTo>
                    <a:pt x="268" y="273"/>
                    <a:pt x="269" y="273"/>
                    <a:pt x="270" y="273"/>
                  </a:cubicBezTo>
                  <a:cubicBezTo>
                    <a:pt x="271" y="273"/>
                    <a:pt x="272" y="273"/>
                    <a:pt x="272" y="273"/>
                  </a:cubicBezTo>
                  <a:cubicBezTo>
                    <a:pt x="426" y="185"/>
                    <a:pt x="426" y="185"/>
                    <a:pt x="426" y="185"/>
                  </a:cubicBezTo>
                  <a:cubicBezTo>
                    <a:pt x="427" y="184"/>
                    <a:pt x="428" y="182"/>
                    <a:pt x="427" y="180"/>
                  </a:cubicBezTo>
                  <a:cubicBezTo>
                    <a:pt x="401" y="134"/>
                    <a:pt x="401" y="134"/>
                    <a:pt x="401" y="134"/>
                  </a:cubicBezTo>
                  <a:cubicBezTo>
                    <a:pt x="401" y="134"/>
                    <a:pt x="400" y="133"/>
                    <a:pt x="399" y="133"/>
                  </a:cubicBezTo>
                  <a:cubicBezTo>
                    <a:pt x="392" y="129"/>
                    <a:pt x="392" y="129"/>
                    <a:pt x="392" y="129"/>
                  </a:cubicBezTo>
                  <a:cubicBezTo>
                    <a:pt x="440" y="82"/>
                    <a:pt x="440" y="82"/>
                    <a:pt x="440" y="82"/>
                  </a:cubicBezTo>
                  <a:cubicBezTo>
                    <a:pt x="441" y="82"/>
                    <a:pt x="441" y="80"/>
                    <a:pt x="441" y="79"/>
                  </a:cubicBezTo>
                  <a:close/>
                </a:path>
              </a:pathLst>
            </a:custGeom>
            <a:pattFill prst="dk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0" name="pptmoa 39"/>
          <p:cNvSpPr txBox="1"/>
          <p:nvPr/>
        </p:nvSpPr>
        <p:spPr>
          <a:xfrm>
            <a:off x="5609276" y="2746734"/>
            <a:ext cx="1095172" cy="2008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450" dirty="0">
                <a:solidFill>
                  <a:srgbClr val="FF505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</a:t>
            </a:r>
            <a:endParaRPr lang="zh-CN" altLang="en-US" sz="12450" dirty="0">
              <a:solidFill>
                <a:srgbClr val="FF505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518202" y="2870081"/>
            <a:ext cx="3145871" cy="2885561"/>
            <a:chOff x="4518202" y="2870081"/>
            <a:chExt cx="3145871" cy="2885561"/>
          </a:xfrm>
        </p:grpSpPr>
        <p:sp>
          <p:nvSpPr>
            <p:cNvPr id="41" name="空心弧 40"/>
            <p:cNvSpPr/>
            <p:nvPr/>
          </p:nvSpPr>
          <p:spPr>
            <a:xfrm rot="10800000">
              <a:off x="4653219" y="2870081"/>
              <a:ext cx="2885561" cy="2885561"/>
            </a:xfrm>
            <a:prstGeom prst="blockArc">
              <a:avLst>
                <a:gd name="adj1" fmla="val 10800000"/>
                <a:gd name="adj2" fmla="val 21583707"/>
                <a:gd name="adj3" fmla="val 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roup 41"/>
            <p:cNvSpPr/>
            <p:nvPr/>
          </p:nvSpPr>
          <p:spPr>
            <a:xfrm>
              <a:off x="4518202" y="4102095"/>
              <a:ext cx="270030" cy="27003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pptmoa 42"/>
            <p:cNvSpPr/>
            <p:nvPr/>
          </p:nvSpPr>
          <p:spPr>
            <a:xfrm>
              <a:off x="7413485" y="4129098"/>
              <a:ext cx="250588" cy="216024"/>
            </a:xfrm>
            <a:prstGeom prst="triangl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8" name="pptmoa 47"/>
          <p:cNvSpPr/>
          <p:nvPr/>
        </p:nvSpPr>
        <p:spPr>
          <a:xfrm>
            <a:off x="4810880" y="1681532"/>
            <a:ext cx="2570241" cy="4385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50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Why such topic ?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3628611" y="2145605"/>
            <a:ext cx="493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CGV </a:t>
            </a:r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영화 예매 사이트라는 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좋은 사례를  보고 배우기 위하여</a:t>
            </a:r>
            <a:endParaRPr lang="zh-CN" altLang="en-US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pptmoa 49"/>
          <p:cNvSpPr/>
          <p:nvPr/>
        </p:nvSpPr>
        <p:spPr>
          <a:xfrm>
            <a:off x="8371148" y="3770367"/>
            <a:ext cx="1911407" cy="4385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50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What we did</a:t>
            </a:r>
          </a:p>
        </p:txBody>
      </p:sp>
      <p:sp>
        <p:nvSpPr>
          <p:cNvPr id="51" name="TextBox 30"/>
          <p:cNvSpPr txBox="1"/>
          <p:nvPr/>
        </p:nvSpPr>
        <p:spPr>
          <a:xfrm>
            <a:off x="8321341" y="4370931"/>
            <a:ext cx="3593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50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Compositions :</a:t>
            </a:r>
            <a:r>
              <a:rPr lang="en-US" altLang="ko-KR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사이트 메인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회원</a:t>
            </a:r>
            <a:r>
              <a:rPr lang="en-US" altLang="ko-KR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비회원</a:t>
            </a:r>
            <a:r>
              <a:rPr lang="en-US" altLang="ko-KR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영화 소개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영화 예매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고객센터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마이페이지</a:t>
            </a:r>
            <a:endParaRPr lang="zh-CN" altLang="en-US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pptmoa 51"/>
          <p:cNvSpPr/>
          <p:nvPr/>
        </p:nvSpPr>
        <p:spPr>
          <a:xfrm>
            <a:off x="2045410" y="3783256"/>
            <a:ext cx="1799196" cy="4385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50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How we did</a:t>
            </a:r>
          </a:p>
        </p:txBody>
      </p:sp>
      <p:sp>
        <p:nvSpPr>
          <p:cNvPr id="53" name="TextBox 30"/>
          <p:cNvSpPr txBox="1"/>
          <p:nvPr/>
        </p:nvSpPr>
        <p:spPr>
          <a:xfrm>
            <a:off x="554182" y="4370931"/>
            <a:ext cx="337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구성부터 기능</a:t>
            </a:r>
            <a:r>
              <a:rPr lang="en-US" altLang="ko-KR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, CSS</a:t>
            </a:r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까지</a:t>
            </a:r>
            <a:endParaRPr lang="en-US" altLang="ko-KR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전과정을 작업하면서 화면 구현  </a:t>
            </a:r>
            <a:endParaRPr lang="zh-CN" altLang="en-US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id="{F28FEE6D-D022-481D-9AC3-B74A12AF9F46}"/>
              </a:ext>
            </a:extLst>
          </p:cNvPr>
          <p:cNvSpPr txBox="1"/>
          <p:nvPr/>
        </p:nvSpPr>
        <p:spPr>
          <a:xfrm>
            <a:off x="365280" y="808018"/>
            <a:ext cx="4422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“3TEAM” </a:t>
            </a:r>
            <a:r>
              <a:rPr lang="ko-KR" altLang="en-US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영화관 체인의 </a:t>
            </a:r>
            <a:endParaRPr lang="en-US" altLang="ko-KR" sz="28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영화 예매 사이트 만들기</a:t>
            </a:r>
            <a:r>
              <a:rPr lang="en-US" altLang="ko-KR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Rectangle 61">
            <a:extLst>
              <a:ext uri="{FF2B5EF4-FFF2-40B4-BE49-F238E27FC236}">
                <a16:creationId xmlns:a16="http://schemas.microsoft.com/office/drawing/2014/main" id="{26645433-DD5C-448A-99C0-92AC6A17EA48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324C1-756F-46CB-8A89-A8E94929401E}"/>
              </a:ext>
            </a:extLst>
          </p:cNvPr>
          <p:cNvSpPr txBox="1"/>
          <p:nvPr/>
        </p:nvSpPr>
        <p:spPr>
          <a:xfrm>
            <a:off x="365280" y="416651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주제 소개</a:t>
            </a:r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BA526304-CA17-48E6-81AB-6C30E3AFBEA1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61">
            <a:extLst>
              <a:ext uri="{FF2B5EF4-FFF2-40B4-BE49-F238E27FC236}">
                <a16:creationId xmlns:a16="http://schemas.microsoft.com/office/drawing/2014/main" id="{C5B64948-2BC4-4498-A90A-84CEBD26BFFC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person holding black phone">
            <a:extLst>
              <a:ext uri="{FF2B5EF4-FFF2-40B4-BE49-F238E27FC236}">
                <a16:creationId xmlns:a16="http://schemas.microsoft.com/office/drawing/2014/main" id="{4833A631-8977-416D-B5CF-B7E50860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83" y="2138808"/>
            <a:ext cx="2460352" cy="2460350"/>
          </a:xfrm>
          <a:custGeom>
            <a:avLst/>
            <a:gdLst>
              <a:gd name="connsiteX0" fmla="*/ 1557856 w 3115712"/>
              <a:gd name="connsiteY0" fmla="*/ 0 h 3115710"/>
              <a:gd name="connsiteX1" fmla="*/ 3115712 w 3115712"/>
              <a:gd name="connsiteY1" fmla="*/ 1557855 h 3115710"/>
              <a:gd name="connsiteX2" fmla="*/ 1557856 w 3115712"/>
              <a:gd name="connsiteY2" fmla="*/ 3115710 h 3115710"/>
              <a:gd name="connsiteX3" fmla="*/ 0 w 3115712"/>
              <a:gd name="connsiteY3" fmla="*/ 1557855 h 3115710"/>
              <a:gd name="connsiteX4" fmla="*/ 1557856 w 3115712"/>
              <a:gd name="connsiteY4" fmla="*/ 0 h 311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712" h="3115710">
                <a:moveTo>
                  <a:pt x="1557856" y="0"/>
                </a:moveTo>
                <a:cubicBezTo>
                  <a:pt x="2418236" y="0"/>
                  <a:pt x="3115712" y="697475"/>
                  <a:pt x="3115712" y="1557855"/>
                </a:cubicBezTo>
                <a:cubicBezTo>
                  <a:pt x="3115712" y="2418235"/>
                  <a:pt x="2418236" y="3115710"/>
                  <a:pt x="1557856" y="3115710"/>
                </a:cubicBezTo>
                <a:cubicBezTo>
                  <a:pt x="697476" y="3115710"/>
                  <a:pt x="0" y="2418235"/>
                  <a:pt x="0" y="1557855"/>
                </a:cubicBezTo>
                <a:cubicBezTo>
                  <a:pt x="0" y="697475"/>
                  <a:pt x="697476" y="0"/>
                  <a:pt x="15578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50E96B0-5660-41DA-85BB-8C9CB981F8B2}"/>
              </a:ext>
            </a:extLst>
          </p:cNvPr>
          <p:cNvSpPr txBox="1"/>
          <p:nvPr/>
        </p:nvSpPr>
        <p:spPr>
          <a:xfrm>
            <a:off x="4475536" y="1727318"/>
            <a:ext cx="3258646" cy="32495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E4E42-BDCF-4301-91BA-15D214F524FE}"/>
              </a:ext>
            </a:extLst>
          </p:cNvPr>
          <p:cNvSpPr txBox="1"/>
          <p:nvPr/>
        </p:nvSpPr>
        <p:spPr>
          <a:xfrm>
            <a:off x="4869285" y="2132422"/>
            <a:ext cx="2465749" cy="2460350"/>
          </a:xfrm>
          <a:prstGeom prst="ellipse">
            <a:avLst/>
          </a:prstGeom>
          <a:gradFill>
            <a:gsLst>
              <a:gs pos="0">
                <a:schemeClr val="bg2">
                  <a:lumMod val="10000"/>
                  <a:alpha val="90000"/>
                </a:schemeClr>
              </a:gs>
              <a:gs pos="100000">
                <a:srgbClr val="E83650">
                  <a:alpha val="5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3147AC-84D7-468B-A3F5-1B4CCA3459E7}"/>
              </a:ext>
            </a:extLst>
          </p:cNvPr>
          <p:cNvSpPr txBox="1"/>
          <p:nvPr/>
        </p:nvSpPr>
        <p:spPr>
          <a:xfrm>
            <a:off x="5370303" y="2619581"/>
            <a:ext cx="1469114" cy="1465006"/>
          </a:xfrm>
          <a:prstGeom prst="ellipse">
            <a:avLst/>
          </a:prstGeom>
          <a:solidFill>
            <a:schemeClr val="bg1"/>
          </a:solidFill>
          <a:ln w="317500">
            <a:solidFill>
              <a:schemeClr val="bg1">
                <a:alpha val="20000"/>
              </a:schemeClr>
            </a:solidFill>
          </a:ln>
          <a:effectLst>
            <a:outerShdw blurRad="254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0B6F7E-9CCE-435B-A5EE-C158525E48EB}"/>
              </a:ext>
            </a:extLst>
          </p:cNvPr>
          <p:cNvGrpSpPr/>
          <p:nvPr/>
        </p:nvGrpSpPr>
        <p:grpSpPr>
          <a:xfrm>
            <a:off x="4757604" y="2056133"/>
            <a:ext cx="357922" cy="356922"/>
            <a:chOff x="5694361" y="1055608"/>
            <a:chExt cx="887639" cy="88763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EFB788-9755-4F60-BE0D-88599B95B598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D1B1E7-3445-4D66-8242-A585D5147711}"/>
                </a:ext>
              </a:extLst>
            </p:cNvPr>
            <p:cNvSpPr/>
            <p:nvPr/>
          </p:nvSpPr>
          <p:spPr>
            <a:xfrm>
              <a:off x="5804732" y="1165979"/>
              <a:ext cx="666897" cy="666897"/>
            </a:xfrm>
            <a:prstGeom prst="ellipse">
              <a:avLst/>
            </a:prstGeom>
            <a:gradFill>
              <a:gsLst>
                <a:gs pos="0">
                  <a:srgbClr val="E83650"/>
                </a:gs>
                <a:gs pos="100000">
                  <a:srgbClr val="C00000"/>
                </a:gs>
              </a:gsLst>
              <a:lin ang="5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cxnSp>
        <p:nvCxnSpPr>
          <p:cNvPr id="4096" name="Straight Connector 4095">
            <a:extLst>
              <a:ext uri="{FF2B5EF4-FFF2-40B4-BE49-F238E27FC236}">
                <a16:creationId xmlns:a16="http://schemas.microsoft.com/office/drawing/2014/main" id="{771C5868-8D79-40D3-9223-91CF45687C62}"/>
              </a:ext>
            </a:extLst>
          </p:cNvPr>
          <p:cNvCxnSpPr>
            <a:cxnSpLocks/>
          </p:cNvCxnSpPr>
          <p:nvPr/>
        </p:nvCxnSpPr>
        <p:spPr>
          <a:xfrm flipH="1" flipV="1">
            <a:off x="4475912" y="1969794"/>
            <a:ext cx="279287" cy="123857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8944079-4D57-45F7-A0A0-04B18E30967A}"/>
              </a:ext>
            </a:extLst>
          </p:cNvPr>
          <p:cNvCxnSpPr>
            <a:cxnSpLocks/>
          </p:cNvCxnSpPr>
          <p:nvPr/>
        </p:nvCxnSpPr>
        <p:spPr>
          <a:xfrm flipH="1">
            <a:off x="7446715" y="2001911"/>
            <a:ext cx="376134" cy="136897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24D6EC7-191A-4592-9699-FE97EAF6D859}"/>
              </a:ext>
            </a:extLst>
          </p:cNvPr>
          <p:cNvCxnSpPr>
            <a:cxnSpLocks/>
          </p:cNvCxnSpPr>
          <p:nvPr/>
        </p:nvCxnSpPr>
        <p:spPr>
          <a:xfrm flipH="1">
            <a:off x="4386869" y="4605355"/>
            <a:ext cx="365631" cy="183763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8E11F5-4B67-4E26-B086-777603155B06}"/>
              </a:ext>
            </a:extLst>
          </p:cNvPr>
          <p:cNvCxnSpPr>
            <a:cxnSpLocks/>
          </p:cNvCxnSpPr>
          <p:nvPr/>
        </p:nvCxnSpPr>
        <p:spPr>
          <a:xfrm>
            <a:off x="7432281" y="4618692"/>
            <a:ext cx="301901" cy="170426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 descr="텍스트이(가) 표시된 사진&#10;&#10;자동 생성된 설명">
            <a:extLst>
              <a:ext uri="{FF2B5EF4-FFF2-40B4-BE49-F238E27FC236}">
                <a16:creationId xmlns:a16="http://schemas.microsoft.com/office/drawing/2014/main" id="{07C67E49-17AD-4DE3-8387-89DF83F17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78" y="3003198"/>
            <a:ext cx="1813494" cy="725398"/>
          </a:xfrm>
          <a:prstGeom prst="rect">
            <a:avLst/>
          </a:prstGeom>
        </p:spPr>
      </p:pic>
      <p:pic>
        <p:nvPicPr>
          <p:cNvPr id="110" name="Picture 2" descr="post-thumbnail">
            <a:extLst>
              <a:ext uri="{FF2B5EF4-FFF2-40B4-BE49-F238E27FC236}">
                <a16:creationId xmlns:a16="http://schemas.microsoft.com/office/drawing/2014/main" id="{E64711C0-26A5-441B-A9A3-0D31E978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2" y="2672765"/>
            <a:ext cx="2840318" cy="15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그림 1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3993783-57EF-48BA-84D7-4BD7239A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83" y="529488"/>
            <a:ext cx="2473710" cy="247371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A88A256-5742-4331-9488-51EFF5F83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99" y="4483251"/>
            <a:ext cx="1958648" cy="1958648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DC6B0A3A-A8B5-4E6F-865C-315038F85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58" y="550511"/>
            <a:ext cx="1862544" cy="1862544"/>
          </a:xfrm>
          <a:prstGeom prst="rect">
            <a:avLst/>
          </a:prstGeom>
        </p:spPr>
      </p:pic>
      <p:pic>
        <p:nvPicPr>
          <p:cNvPr id="114" name="Picture 8" descr="Add jquery ajax and other javascript things in web by Abid_khan_niazi |  Fiverr">
            <a:extLst>
              <a:ext uri="{FF2B5EF4-FFF2-40B4-BE49-F238E27FC236}">
                <a16:creationId xmlns:a16="http://schemas.microsoft.com/office/drawing/2014/main" id="{E7B1C46A-E90D-4D32-982E-D53DE3325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t="27864" r="15551" b="4687"/>
          <a:stretch/>
        </p:blipFill>
        <p:spPr bwMode="auto">
          <a:xfrm>
            <a:off x="2264174" y="4976850"/>
            <a:ext cx="1897828" cy="118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48">
            <a:extLst>
              <a:ext uri="{FF2B5EF4-FFF2-40B4-BE49-F238E27FC236}">
                <a16:creationId xmlns:a16="http://schemas.microsoft.com/office/drawing/2014/main" id="{31AA167A-C1FD-4A1F-80F6-E74F5A67F331}"/>
              </a:ext>
            </a:extLst>
          </p:cNvPr>
          <p:cNvGrpSpPr/>
          <p:nvPr/>
        </p:nvGrpSpPr>
        <p:grpSpPr>
          <a:xfrm>
            <a:off x="7124849" y="2056133"/>
            <a:ext cx="357922" cy="356922"/>
            <a:chOff x="5694361" y="1055608"/>
            <a:chExt cx="887639" cy="887639"/>
          </a:xfrm>
        </p:grpSpPr>
        <p:sp>
          <p:nvSpPr>
            <p:cNvPr id="116" name="Oval 27">
              <a:extLst>
                <a:ext uri="{FF2B5EF4-FFF2-40B4-BE49-F238E27FC236}">
                  <a16:creationId xmlns:a16="http://schemas.microsoft.com/office/drawing/2014/main" id="{392A035F-6AC5-4CE2-976B-DF1F43B13D90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7" name="Oval 41">
              <a:extLst>
                <a:ext uri="{FF2B5EF4-FFF2-40B4-BE49-F238E27FC236}">
                  <a16:creationId xmlns:a16="http://schemas.microsoft.com/office/drawing/2014/main" id="{3E635908-CE84-4275-B316-DA4E5B9700C4}"/>
                </a:ext>
              </a:extLst>
            </p:cNvPr>
            <p:cNvSpPr/>
            <p:nvPr/>
          </p:nvSpPr>
          <p:spPr>
            <a:xfrm>
              <a:off x="5804732" y="1165979"/>
              <a:ext cx="666897" cy="666897"/>
            </a:xfrm>
            <a:prstGeom prst="ellipse">
              <a:avLst/>
            </a:prstGeom>
            <a:gradFill>
              <a:gsLst>
                <a:gs pos="0">
                  <a:srgbClr val="E83650"/>
                </a:gs>
                <a:gs pos="100000">
                  <a:srgbClr val="FF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118" name="Group 48">
            <a:extLst>
              <a:ext uri="{FF2B5EF4-FFF2-40B4-BE49-F238E27FC236}">
                <a16:creationId xmlns:a16="http://schemas.microsoft.com/office/drawing/2014/main" id="{876DC639-4980-40C0-82A7-E7704BAF7DAF}"/>
              </a:ext>
            </a:extLst>
          </p:cNvPr>
          <p:cNvGrpSpPr/>
          <p:nvPr/>
        </p:nvGrpSpPr>
        <p:grpSpPr>
          <a:xfrm>
            <a:off x="7124849" y="4304791"/>
            <a:ext cx="357922" cy="356922"/>
            <a:chOff x="5694361" y="1055608"/>
            <a:chExt cx="887639" cy="887639"/>
          </a:xfrm>
        </p:grpSpPr>
        <p:sp>
          <p:nvSpPr>
            <p:cNvPr id="119" name="Oval 27">
              <a:extLst>
                <a:ext uri="{FF2B5EF4-FFF2-40B4-BE49-F238E27FC236}">
                  <a16:creationId xmlns:a16="http://schemas.microsoft.com/office/drawing/2014/main" id="{F67E563D-BEA2-4F61-8E3B-79168117BCE1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0" name="Oval 41">
              <a:extLst>
                <a:ext uri="{FF2B5EF4-FFF2-40B4-BE49-F238E27FC236}">
                  <a16:creationId xmlns:a16="http://schemas.microsoft.com/office/drawing/2014/main" id="{F748FD34-94B4-4FEA-9723-DC633B253FE1}"/>
                </a:ext>
              </a:extLst>
            </p:cNvPr>
            <p:cNvSpPr/>
            <p:nvPr/>
          </p:nvSpPr>
          <p:spPr>
            <a:xfrm>
              <a:off x="5804732" y="1165979"/>
              <a:ext cx="666897" cy="666897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E8365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121" name="Group 48">
            <a:extLst>
              <a:ext uri="{FF2B5EF4-FFF2-40B4-BE49-F238E27FC236}">
                <a16:creationId xmlns:a16="http://schemas.microsoft.com/office/drawing/2014/main" id="{C3C13B55-7104-4ED5-8265-3A5016D51708}"/>
              </a:ext>
            </a:extLst>
          </p:cNvPr>
          <p:cNvGrpSpPr/>
          <p:nvPr/>
        </p:nvGrpSpPr>
        <p:grpSpPr>
          <a:xfrm>
            <a:off x="4755199" y="4308979"/>
            <a:ext cx="357922" cy="356922"/>
            <a:chOff x="5694361" y="1055608"/>
            <a:chExt cx="887639" cy="887639"/>
          </a:xfrm>
        </p:grpSpPr>
        <p:sp>
          <p:nvSpPr>
            <p:cNvPr id="122" name="Oval 27">
              <a:extLst>
                <a:ext uri="{FF2B5EF4-FFF2-40B4-BE49-F238E27FC236}">
                  <a16:creationId xmlns:a16="http://schemas.microsoft.com/office/drawing/2014/main" id="{BA7A6A75-A6AA-4B4E-B226-00B1A0BDC33D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3" name="Oval 41">
              <a:extLst>
                <a:ext uri="{FF2B5EF4-FFF2-40B4-BE49-F238E27FC236}">
                  <a16:creationId xmlns:a16="http://schemas.microsoft.com/office/drawing/2014/main" id="{FF0C6BFD-3D28-46E7-A02D-14BAA95CBD72}"/>
                </a:ext>
              </a:extLst>
            </p:cNvPr>
            <p:cNvSpPr/>
            <p:nvPr/>
          </p:nvSpPr>
          <p:spPr>
            <a:xfrm>
              <a:off x="5804732" y="1165979"/>
              <a:ext cx="666897" cy="666897"/>
            </a:xfrm>
            <a:prstGeom prst="ellipse">
              <a:avLst/>
            </a:prstGeom>
            <a:gradFill>
              <a:gsLst>
                <a:gs pos="0">
                  <a:srgbClr val="E83650"/>
                </a:gs>
                <a:gs pos="100000">
                  <a:srgbClr val="C0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28" name="Slide Number Placeholder 5">
            <a:extLst>
              <a:ext uri="{FF2B5EF4-FFF2-40B4-BE49-F238E27FC236}">
                <a16:creationId xmlns:a16="http://schemas.microsoft.com/office/drawing/2014/main" id="{7138F352-B203-4E9B-A165-5847B57E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4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29" name="Rectangle 61">
            <a:extLst>
              <a:ext uri="{FF2B5EF4-FFF2-40B4-BE49-F238E27FC236}">
                <a16:creationId xmlns:a16="http://schemas.microsoft.com/office/drawing/2014/main" id="{433E6589-40D3-461B-960A-E26F2F093F7B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61">
            <a:extLst>
              <a:ext uri="{FF2B5EF4-FFF2-40B4-BE49-F238E27FC236}">
                <a16:creationId xmlns:a16="http://schemas.microsoft.com/office/drawing/2014/main" id="{96117E62-09FF-43FB-86C8-F45F10FAC5E3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EFE96488-C06D-4183-BEFE-294189825DA1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61">
            <a:extLst>
              <a:ext uri="{FF2B5EF4-FFF2-40B4-BE49-F238E27FC236}">
                <a16:creationId xmlns:a16="http://schemas.microsoft.com/office/drawing/2014/main" id="{A77AB57A-7526-4CFC-AB73-E6870397B1B0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5D6EB1C-0581-4959-B467-1E7BF511F452}"/>
              </a:ext>
            </a:extLst>
          </p:cNvPr>
          <p:cNvSpPr txBox="1"/>
          <p:nvPr/>
        </p:nvSpPr>
        <p:spPr>
          <a:xfrm>
            <a:off x="365280" y="41665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사용 기술</a:t>
            </a:r>
          </a:p>
        </p:txBody>
      </p:sp>
      <p:grpSp>
        <p:nvGrpSpPr>
          <p:cNvPr id="136" name="Group 31">
            <a:extLst>
              <a:ext uri="{FF2B5EF4-FFF2-40B4-BE49-F238E27FC236}">
                <a16:creationId xmlns:a16="http://schemas.microsoft.com/office/drawing/2014/main" id="{D6A2047F-8070-4B34-9EAF-3403C54F15F7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37" name="Straight Connector 32">
              <a:extLst>
                <a:ext uri="{FF2B5EF4-FFF2-40B4-BE49-F238E27FC236}">
                  <a16:creationId xmlns:a16="http://schemas.microsoft.com/office/drawing/2014/main" id="{615C0554-0E6E-41BB-AAC5-0154B58391C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33">
              <a:extLst>
                <a:ext uri="{FF2B5EF4-FFF2-40B4-BE49-F238E27FC236}">
                  <a16:creationId xmlns:a16="http://schemas.microsoft.com/office/drawing/2014/main" id="{2F19F3FD-426F-423D-BF85-4A2F7EC4BC9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0" name="Multiplication Sign 35">
                <a:extLst>
                  <a:ext uri="{FF2B5EF4-FFF2-40B4-BE49-F238E27FC236}">
                    <a16:creationId xmlns:a16="http://schemas.microsoft.com/office/drawing/2014/main" id="{8E24B465-4A7F-403D-8907-D1E83AC836EA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41" name="Multiplication Sign 36">
                <a:extLst>
                  <a:ext uri="{FF2B5EF4-FFF2-40B4-BE49-F238E27FC236}">
                    <a16:creationId xmlns:a16="http://schemas.microsoft.com/office/drawing/2014/main" id="{7267BF52-0244-4098-87F8-0D96885D9AE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42" name="Multiplication Sign 37">
                <a:extLst>
                  <a:ext uri="{FF2B5EF4-FFF2-40B4-BE49-F238E27FC236}">
                    <a16:creationId xmlns:a16="http://schemas.microsoft.com/office/drawing/2014/main" id="{FA09F95F-20F2-42BA-9CD4-0144E5F2D744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139" name="Straight Connector 34">
              <a:extLst>
                <a:ext uri="{FF2B5EF4-FFF2-40B4-BE49-F238E27FC236}">
                  <a16:creationId xmlns:a16="http://schemas.microsoft.com/office/drawing/2014/main" id="{A908272E-ABBF-414E-AE28-E39CD50DA293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054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93">
            <a:extLst>
              <a:ext uri="{FF2B5EF4-FFF2-40B4-BE49-F238E27FC236}">
                <a16:creationId xmlns:a16="http://schemas.microsoft.com/office/drawing/2014/main" id="{44CFF181-5033-490D-BC51-75BEF333E908}"/>
              </a:ext>
            </a:extLst>
          </p:cNvPr>
          <p:cNvCxnSpPr>
            <a:cxnSpLocks/>
          </p:cNvCxnSpPr>
          <p:nvPr/>
        </p:nvCxnSpPr>
        <p:spPr>
          <a:xfrm flipH="1">
            <a:off x="10386475" y="4614565"/>
            <a:ext cx="9805" cy="1599005"/>
          </a:xfrm>
          <a:prstGeom prst="line">
            <a:avLst/>
          </a:prstGeom>
          <a:ln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6C73B7C6-500B-49E3-857F-BDF1913C4BF8}"/>
              </a:ext>
            </a:extLst>
          </p:cNvPr>
          <p:cNvCxnSpPr/>
          <p:nvPr/>
        </p:nvCxnSpPr>
        <p:spPr>
          <a:xfrm flipH="1">
            <a:off x="7541580" y="4634161"/>
            <a:ext cx="1" cy="849807"/>
          </a:xfrm>
          <a:prstGeom prst="line">
            <a:avLst/>
          </a:prstGeom>
          <a:ln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5A7DD2-7E3E-49AD-905A-042060D26835}"/>
              </a:ext>
            </a:extLst>
          </p:cNvPr>
          <p:cNvCxnSpPr>
            <a:cxnSpLocks/>
          </p:cNvCxnSpPr>
          <p:nvPr/>
        </p:nvCxnSpPr>
        <p:spPr>
          <a:xfrm flipH="1">
            <a:off x="4644111" y="4614565"/>
            <a:ext cx="9805" cy="1599005"/>
          </a:xfrm>
          <a:prstGeom prst="line">
            <a:avLst/>
          </a:prstGeom>
          <a:ln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1DBED0-0D90-4AAF-9D7C-9A3EBD0A5FA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781176" y="4614565"/>
            <a:ext cx="0" cy="530373"/>
          </a:xfrm>
          <a:prstGeom prst="line">
            <a:avLst/>
          </a:prstGeom>
          <a:ln>
            <a:solidFill>
              <a:srgbClr val="E8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FEE89F-72AD-4824-970D-511CA0EA0A5D}"/>
              </a:ext>
            </a:extLst>
          </p:cNvPr>
          <p:cNvSpPr txBox="1"/>
          <p:nvPr/>
        </p:nvSpPr>
        <p:spPr>
          <a:xfrm>
            <a:off x="4211492" y="463515"/>
            <a:ext cx="377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ORGANIZATIONAL CHARTS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CC8B8-D7E6-41DA-B401-248022A56A42}"/>
              </a:ext>
            </a:extLst>
          </p:cNvPr>
          <p:cNvSpPr txBox="1"/>
          <p:nvPr/>
        </p:nvSpPr>
        <p:spPr>
          <a:xfrm>
            <a:off x="4921761" y="239972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박은혜</a:t>
            </a:r>
            <a:endParaRPr lang="en-US" sz="1200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252A9-DE6E-4722-97CE-BB77F4A5582C}"/>
              </a:ext>
            </a:extLst>
          </p:cNvPr>
          <p:cNvSpPr txBox="1"/>
          <p:nvPr/>
        </p:nvSpPr>
        <p:spPr>
          <a:xfrm>
            <a:off x="4921761" y="2122726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3 TEAM Leader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F0F18-2CEF-492D-A0D3-B8171FED511A}"/>
              </a:ext>
            </a:extLst>
          </p:cNvPr>
          <p:cNvSpPr txBox="1"/>
          <p:nvPr/>
        </p:nvSpPr>
        <p:spPr>
          <a:xfrm>
            <a:off x="606936" y="4429899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서한희</a:t>
            </a:r>
            <a:endParaRPr lang="en-US" sz="1200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CFA8F-14E9-40DF-9031-710447C6D5E0}"/>
              </a:ext>
            </a:extLst>
          </p:cNvPr>
          <p:cNvSpPr txBox="1"/>
          <p:nvPr/>
        </p:nvSpPr>
        <p:spPr>
          <a:xfrm>
            <a:off x="606936" y="4152900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Programmer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0BF294-8AC5-4E1C-9413-9DFC7BCE6A39}"/>
              </a:ext>
            </a:extLst>
          </p:cNvPr>
          <p:cNvSpPr txBox="1"/>
          <p:nvPr/>
        </p:nvSpPr>
        <p:spPr>
          <a:xfrm>
            <a:off x="3480506" y="4429899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송하빈</a:t>
            </a:r>
            <a:endParaRPr lang="en-US" sz="1200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70327A-F200-4742-A8A4-EA13B32F12E2}"/>
              </a:ext>
            </a:extLst>
          </p:cNvPr>
          <p:cNvSpPr txBox="1"/>
          <p:nvPr/>
        </p:nvSpPr>
        <p:spPr>
          <a:xfrm>
            <a:off x="3480506" y="4152900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Programmer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EE0F0D-CBE0-4116-86FB-AD04956A0AC5}"/>
              </a:ext>
            </a:extLst>
          </p:cNvPr>
          <p:cNvSpPr txBox="1"/>
          <p:nvPr/>
        </p:nvSpPr>
        <p:spPr>
          <a:xfrm>
            <a:off x="6354076" y="4429899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원태찬</a:t>
            </a:r>
            <a:endParaRPr lang="en-US" sz="1200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0B668B-3E94-4BF5-AC7E-9C0B483089EF}"/>
              </a:ext>
            </a:extLst>
          </p:cNvPr>
          <p:cNvSpPr txBox="1"/>
          <p:nvPr/>
        </p:nvSpPr>
        <p:spPr>
          <a:xfrm>
            <a:off x="6354076" y="4152900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Programmer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F900F-2C83-4CE3-A040-8A1C6D82246E}"/>
              </a:ext>
            </a:extLst>
          </p:cNvPr>
          <p:cNvSpPr txBox="1"/>
          <p:nvPr/>
        </p:nvSpPr>
        <p:spPr>
          <a:xfrm>
            <a:off x="9227645" y="4429899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조유경</a:t>
            </a:r>
            <a:endParaRPr lang="en-US" sz="1200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FD988-6A16-4C7A-B4BA-4C91D7FCC9FE}"/>
              </a:ext>
            </a:extLst>
          </p:cNvPr>
          <p:cNvSpPr txBox="1"/>
          <p:nvPr/>
        </p:nvSpPr>
        <p:spPr>
          <a:xfrm>
            <a:off x="9227645" y="4152900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Programmer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3A1D205-F36A-40E5-8CF3-F6CB2E20E6E3}"/>
              </a:ext>
            </a:extLst>
          </p:cNvPr>
          <p:cNvGrpSpPr/>
          <p:nvPr/>
        </p:nvGrpSpPr>
        <p:grpSpPr>
          <a:xfrm>
            <a:off x="757238" y="4792664"/>
            <a:ext cx="2047874" cy="541336"/>
            <a:chOff x="757238" y="4748214"/>
            <a:chExt cx="2047874" cy="54133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8D9B6D2-82E2-48AD-A30B-91A49E4CC0D1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CAA2EE-99A5-40F3-9B9F-3F15291B4F9B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41" name="Freeform 3447">
              <a:extLst>
                <a:ext uri="{FF2B5EF4-FFF2-40B4-BE49-F238E27FC236}">
                  <a16:creationId xmlns:a16="http://schemas.microsoft.com/office/drawing/2014/main" id="{A94B6E3A-D3E7-465C-8426-EFA0EE7DF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F562CB-2B3C-4A46-904D-172E6E99F4F3}"/>
                </a:ext>
              </a:extLst>
            </p:cNvPr>
            <p:cNvSpPr txBox="1"/>
            <p:nvPr/>
          </p:nvSpPr>
          <p:spPr>
            <a:xfrm>
              <a:off x="1397395" y="4944220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영화 소개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07778A8-4875-4CB4-9F61-ED53726FF3DA}"/>
              </a:ext>
            </a:extLst>
          </p:cNvPr>
          <p:cNvGrpSpPr/>
          <p:nvPr/>
        </p:nvGrpSpPr>
        <p:grpSpPr>
          <a:xfrm>
            <a:off x="3629978" y="4792664"/>
            <a:ext cx="2047874" cy="541336"/>
            <a:chOff x="757238" y="4748214"/>
            <a:chExt cx="2047874" cy="541336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BD5A36A-8237-46B7-B0E0-F759B882C49D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7E94EC2-E134-4387-A705-863042253C2F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55" name="Freeform 3447">
              <a:extLst>
                <a:ext uri="{FF2B5EF4-FFF2-40B4-BE49-F238E27FC236}">
                  <a16:creationId xmlns:a16="http://schemas.microsoft.com/office/drawing/2014/main" id="{316AAA73-8160-40EC-BCF2-13417830A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169774-3799-4E41-A39B-65EB69428360}"/>
                </a:ext>
              </a:extLst>
            </p:cNvPr>
            <p:cNvSpPr txBox="1"/>
            <p:nvPr/>
          </p:nvSpPr>
          <p:spPr>
            <a:xfrm>
              <a:off x="1431390" y="4869656"/>
              <a:ext cx="13088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DataBase</a:t>
              </a:r>
              <a:r>
                <a:rPr 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 </a:t>
              </a:r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테이블</a:t>
              </a:r>
              <a:endPara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구성 및 관리 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6DED311-E5D6-43C1-AF36-20075BAFD041}"/>
              </a:ext>
            </a:extLst>
          </p:cNvPr>
          <p:cNvGrpSpPr/>
          <p:nvPr/>
        </p:nvGrpSpPr>
        <p:grpSpPr>
          <a:xfrm>
            <a:off x="3629978" y="5418336"/>
            <a:ext cx="2047874" cy="541336"/>
            <a:chOff x="757238" y="4748214"/>
            <a:chExt cx="2047874" cy="54133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6EFBF4C-7862-4AFA-9314-1CB03E5ADD31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0E6C9C-8E6D-4483-8D39-F31D90BAA24E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1" name="Freeform 3447">
              <a:extLst>
                <a:ext uri="{FF2B5EF4-FFF2-40B4-BE49-F238E27FC236}">
                  <a16:creationId xmlns:a16="http://schemas.microsoft.com/office/drawing/2014/main" id="{94E63927-9CD6-4A7F-9FCA-02E32587B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0EE4B2-D1C7-46FD-A1FD-67596D5064CB}"/>
                </a:ext>
              </a:extLst>
            </p:cNvPr>
            <p:cNvSpPr txBox="1"/>
            <p:nvPr/>
          </p:nvSpPr>
          <p:spPr>
            <a:xfrm>
              <a:off x="1397395" y="4932702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티켓 예매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B67F6F7-484D-494A-BDE7-34ACB514C75D}"/>
              </a:ext>
            </a:extLst>
          </p:cNvPr>
          <p:cNvGrpSpPr/>
          <p:nvPr/>
        </p:nvGrpSpPr>
        <p:grpSpPr>
          <a:xfrm>
            <a:off x="6502242" y="4792664"/>
            <a:ext cx="2047874" cy="541336"/>
            <a:chOff x="757238" y="4748214"/>
            <a:chExt cx="2047874" cy="54133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70DA195-FFD9-47D9-AA35-D13623717A12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B91F48-A0E1-4551-AE24-DDB6243288A4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7" name="Freeform 3447">
              <a:extLst>
                <a:ext uri="{FF2B5EF4-FFF2-40B4-BE49-F238E27FC236}">
                  <a16:creationId xmlns:a16="http://schemas.microsoft.com/office/drawing/2014/main" id="{31439BB4-70BB-4BB9-9392-4FFCBE7FA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951FEB-A0A8-4E5F-A115-1C4C6DCD48CE}"/>
                </a:ext>
              </a:extLst>
            </p:cNvPr>
            <p:cNvSpPr txBox="1"/>
            <p:nvPr/>
          </p:nvSpPr>
          <p:spPr>
            <a:xfrm>
              <a:off x="1383741" y="4946600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메인 페이지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295287-584A-4725-9609-3BEC378C3B28}"/>
              </a:ext>
            </a:extLst>
          </p:cNvPr>
          <p:cNvGrpSpPr/>
          <p:nvPr/>
        </p:nvGrpSpPr>
        <p:grpSpPr>
          <a:xfrm>
            <a:off x="9378001" y="4792664"/>
            <a:ext cx="2047874" cy="541336"/>
            <a:chOff x="757238" y="4748214"/>
            <a:chExt cx="2047874" cy="541336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D8211BC-C775-43C2-8046-78EA7AB2871E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FF3533B-07BC-4976-A85F-C55B18EB0EEF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79" name="Freeform 3447">
              <a:extLst>
                <a:ext uri="{FF2B5EF4-FFF2-40B4-BE49-F238E27FC236}">
                  <a16:creationId xmlns:a16="http://schemas.microsoft.com/office/drawing/2014/main" id="{F01181AE-4E34-4F54-AFBE-739ECD32E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9CE81A-AF41-4B31-971A-9AA6558FEBAB}"/>
                </a:ext>
              </a:extLst>
            </p:cNvPr>
            <p:cNvSpPr txBox="1"/>
            <p:nvPr/>
          </p:nvSpPr>
          <p:spPr>
            <a:xfrm>
              <a:off x="1406920" y="4944220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회원가입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2DA8BF0-8CC5-43D6-A962-FF071BAD7F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1530" y="-1201335"/>
            <a:ext cx="12700" cy="8620709"/>
          </a:xfrm>
          <a:prstGeom prst="bentConnector3">
            <a:avLst>
              <a:gd name="adj1" fmla="val 2475000"/>
            </a:avLst>
          </a:prstGeom>
          <a:ln>
            <a:solidFill>
              <a:srgbClr val="E836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1F1FC5A-8973-4F5F-AA49-AF88F36F76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96001" y="2584391"/>
            <a:ext cx="0" cy="220722"/>
          </a:xfrm>
          <a:prstGeom prst="line">
            <a:avLst/>
          </a:prstGeom>
          <a:ln>
            <a:solidFill>
              <a:srgbClr val="E836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C6AFB2D-E543-43C1-845B-9DBA9E75495E}"/>
              </a:ext>
            </a:extLst>
          </p:cNvPr>
          <p:cNvCxnSpPr>
            <a:cxnSpLocks/>
          </p:cNvCxnSpPr>
          <p:nvPr/>
        </p:nvCxnSpPr>
        <p:spPr>
          <a:xfrm flipV="1">
            <a:off x="7534842" y="2805113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7822CE2-D42B-41EA-8189-9AD485924D48}"/>
              </a:ext>
            </a:extLst>
          </p:cNvPr>
          <p:cNvCxnSpPr>
            <a:cxnSpLocks/>
          </p:cNvCxnSpPr>
          <p:nvPr/>
        </p:nvCxnSpPr>
        <p:spPr>
          <a:xfrm flipV="1">
            <a:off x="4654745" y="2805113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57">
            <a:extLst>
              <a:ext uri="{FF2B5EF4-FFF2-40B4-BE49-F238E27FC236}">
                <a16:creationId xmlns:a16="http://schemas.microsoft.com/office/drawing/2014/main" id="{689406A1-5A73-4E9F-ADF5-AF81E472F09A}"/>
              </a:ext>
            </a:extLst>
          </p:cNvPr>
          <p:cNvGrpSpPr/>
          <p:nvPr/>
        </p:nvGrpSpPr>
        <p:grpSpPr>
          <a:xfrm>
            <a:off x="6514150" y="5418336"/>
            <a:ext cx="2047874" cy="541336"/>
            <a:chOff x="757238" y="4748214"/>
            <a:chExt cx="2047874" cy="541336"/>
          </a:xfrm>
        </p:grpSpPr>
        <p:sp>
          <p:nvSpPr>
            <p:cNvPr id="71" name="Rectangle: Rounded Corners 58">
              <a:extLst>
                <a:ext uri="{FF2B5EF4-FFF2-40B4-BE49-F238E27FC236}">
                  <a16:creationId xmlns:a16="http://schemas.microsoft.com/office/drawing/2014/main" id="{27C5DDD2-6082-4C93-86CF-D38E46DDFE86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72" name="Oval 59">
              <a:extLst>
                <a:ext uri="{FF2B5EF4-FFF2-40B4-BE49-F238E27FC236}">
                  <a16:creationId xmlns:a16="http://schemas.microsoft.com/office/drawing/2014/main" id="{58D53882-49BE-4BBE-ADA7-83593E5C6918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73" name="Freeform 3447">
              <a:extLst>
                <a:ext uri="{FF2B5EF4-FFF2-40B4-BE49-F238E27FC236}">
                  <a16:creationId xmlns:a16="http://schemas.microsoft.com/office/drawing/2014/main" id="{21D75422-6AA9-407B-A1C0-F26EC7161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2975740-9AE7-41A5-B71B-6C779B839FC0}"/>
                </a:ext>
              </a:extLst>
            </p:cNvPr>
            <p:cNvSpPr txBox="1"/>
            <p:nvPr/>
          </p:nvSpPr>
          <p:spPr>
            <a:xfrm>
              <a:off x="1397395" y="4932702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로그인 및 결제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75" name="Group 57">
            <a:extLst>
              <a:ext uri="{FF2B5EF4-FFF2-40B4-BE49-F238E27FC236}">
                <a16:creationId xmlns:a16="http://schemas.microsoft.com/office/drawing/2014/main" id="{E7534E9C-729D-480C-B96C-178D72BA403E}"/>
              </a:ext>
            </a:extLst>
          </p:cNvPr>
          <p:cNvGrpSpPr/>
          <p:nvPr/>
        </p:nvGrpSpPr>
        <p:grpSpPr>
          <a:xfrm>
            <a:off x="9370692" y="5418336"/>
            <a:ext cx="2047874" cy="541336"/>
            <a:chOff x="757238" y="4748214"/>
            <a:chExt cx="2047874" cy="541336"/>
          </a:xfrm>
        </p:grpSpPr>
        <p:sp>
          <p:nvSpPr>
            <p:cNvPr id="82" name="Rectangle: Rounded Corners 58">
              <a:extLst>
                <a:ext uri="{FF2B5EF4-FFF2-40B4-BE49-F238E27FC236}">
                  <a16:creationId xmlns:a16="http://schemas.microsoft.com/office/drawing/2014/main" id="{A64AE6C5-01BC-45B7-9E38-F2E85FF12E6F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84" name="Oval 59">
              <a:extLst>
                <a:ext uri="{FF2B5EF4-FFF2-40B4-BE49-F238E27FC236}">
                  <a16:creationId xmlns:a16="http://schemas.microsoft.com/office/drawing/2014/main" id="{3A75F809-2F62-4BA9-B4EC-09DE6345203D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85" name="Freeform 3447">
              <a:extLst>
                <a:ext uri="{FF2B5EF4-FFF2-40B4-BE49-F238E27FC236}">
                  <a16:creationId xmlns:a16="http://schemas.microsoft.com/office/drawing/2014/main" id="{4862AE5B-F6D1-4E09-BA04-3301F16A7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36FBCB8-FFF0-4416-9236-DB4925B37C79}"/>
                </a:ext>
              </a:extLst>
            </p:cNvPr>
            <p:cNvSpPr txBox="1"/>
            <p:nvPr/>
          </p:nvSpPr>
          <p:spPr>
            <a:xfrm>
              <a:off x="1397395" y="4941938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티켓 예매 구현 보조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90" name="Group 45">
            <a:extLst>
              <a:ext uri="{FF2B5EF4-FFF2-40B4-BE49-F238E27FC236}">
                <a16:creationId xmlns:a16="http://schemas.microsoft.com/office/drawing/2014/main" id="{CBC72B64-2CD4-4CFE-A468-823CBF41644F}"/>
              </a:ext>
            </a:extLst>
          </p:cNvPr>
          <p:cNvGrpSpPr/>
          <p:nvPr/>
        </p:nvGrpSpPr>
        <p:grpSpPr>
          <a:xfrm>
            <a:off x="3629979" y="6045544"/>
            <a:ext cx="2047874" cy="541336"/>
            <a:chOff x="757238" y="4748214"/>
            <a:chExt cx="2047874" cy="541336"/>
          </a:xfrm>
        </p:grpSpPr>
        <p:sp>
          <p:nvSpPr>
            <p:cNvPr id="92" name="Rectangle: Rounded Corners 46">
              <a:extLst>
                <a:ext uri="{FF2B5EF4-FFF2-40B4-BE49-F238E27FC236}">
                  <a16:creationId xmlns:a16="http://schemas.microsoft.com/office/drawing/2014/main" id="{EFB8572B-7653-4D63-B972-AACA55447446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96" name="Oval 47">
              <a:extLst>
                <a:ext uri="{FF2B5EF4-FFF2-40B4-BE49-F238E27FC236}">
                  <a16:creationId xmlns:a16="http://schemas.microsoft.com/office/drawing/2014/main" id="{46573A33-D1BC-4205-9949-0132A5DBE347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97" name="Freeform 3447">
              <a:extLst>
                <a:ext uri="{FF2B5EF4-FFF2-40B4-BE49-F238E27FC236}">
                  <a16:creationId xmlns:a16="http://schemas.microsoft.com/office/drawing/2014/main" id="{B8747F8D-F870-40AD-9664-2D8C3D754A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7D366A-B4E7-459F-8DB4-FA54E9C420D2}"/>
                </a:ext>
              </a:extLst>
            </p:cNvPr>
            <p:cNvSpPr txBox="1"/>
            <p:nvPr/>
          </p:nvSpPr>
          <p:spPr>
            <a:xfrm>
              <a:off x="1426367" y="4947390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마이페이지 구현</a:t>
              </a:r>
              <a:endPara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104" name="Group 75">
            <a:extLst>
              <a:ext uri="{FF2B5EF4-FFF2-40B4-BE49-F238E27FC236}">
                <a16:creationId xmlns:a16="http://schemas.microsoft.com/office/drawing/2014/main" id="{A4AFFF43-16AC-4726-A283-9C4B692AEC60}"/>
              </a:ext>
            </a:extLst>
          </p:cNvPr>
          <p:cNvGrpSpPr/>
          <p:nvPr/>
        </p:nvGrpSpPr>
        <p:grpSpPr>
          <a:xfrm>
            <a:off x="7526179" y="1172845"/>
            <a:ext cx="2047874" cy="541336"/>
            <a:chOff x="757238" y="4748214"/>
            <a:chExt cx="2047874" cy="541336"/>
          </a:xfrm>
        </p:grpSpPr>
        <p:sp>
          <p:nvSpPr>
            <p:cNvPr id="105" name="Rectangle: Rounded Corners 76">
              <a:extLst>
                <a:ext uri="{FF2B5EF4-FFF2-40B4-BE49-F238E27FC236}">
                  <a16:creationId xmlns:a16="http://schemas.microsoft.com/office/drawing/2014/main" id="{681A157A-5723-4AB6-89E8-1EEB7620BFA0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06" name="Oval 77">
              <a:extLst>
                <a:ext uri="{FF2B5EF4-FFF2-40B4-BE49-F238E27FC236}">
                  <a16:creationId xmlns:a16="http://schemas.microsoft.com/office/drawing/2014/main" id="{7007157A-763E-4E5F-934B-48E480CDEEBE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07" name="Freeform 3447">
              <a:extLst>
                <a:ext uri="{FF2B5EF4-FFF2-40B4-BE49-F238E27FC236}">
                  <a16:creationId xmlns:a16="http://schemas.microsoft.com/office/drawing/2014/main" id="{2B46D2AC-0846-45D5-B6B3-0A2903077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5CAA5C7-826A-4AEC-910D-826CF63D87E8}"/>
                </a:ext>
              </a:extLst>
            </p:cNvPr>
            <p:cNvSpPr txBox="1"/>
            <p:nvPr/>
          </p:nvSpPr>
          <p:spPr>
            <a:xfrm>
              <a:off x="1406920" y="4944220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게시판 구현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grpSp>
        <p:nvGrpSpPr>
          <p:cNvPr id="109" name="Group 57">
            <a:extLst>
              <a:ext uri="{FF2B5EF4-FFF2-40B4-BE49-F238E27FC236}">
                <a16:creationId xmlns:a16="http://schemas.microsoft.com/office/drawing/2014/main" id="{60D63F76-70E1-45B6-8331-F66BA5DD29F5}"/>
              </a:ext>
            </a:extLst>
          </p:cNvPr>
          <p:cNvGrpSpPr/>
          <p:nvPr/>
        </p:nvGrpSpPr>
        <p:grpSpPr>
          <a:xfrm>
            <a:off x="7518870" y="1798517"/>
            <a:ext cx="2047874" cy="541336"/>
            <a:chOff x="757238" y="4748214"/>
            <a:chExt cx="2047874" cy="541336"/>
          </a:xfrm>
        </p:grpSpPr>
        <p:sp>
          <p:nvSpPr>
            <p:cNvPr id="110" name="Rectangle: Rounded Corners 58">
              <a:extLst>
                <a:ext uri="{FF2B5EF4-FFF2-40B4-BE49-F238E27FC236}">
                  <a16:creationId xmlns:a16="http://schemas.microsoft.com/office/drawing/2014/main" id="{0B85B03B-9251-4E0B-B8F9-BAA6ACD70E1A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11" name="Oval 59">
              <a:extLst>
                <a:ext uri="{FF2B5EF4-FFF2-40B4-BE49-F238E27FC236}">
                  <a16:creationId xmlns:a16="http://schemas.microsoft.com/office/drawing/2014/main" id="{5219E94F-F19B-45A7-BBE6-69FFDAA921F0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12" name="Freeform 3447">
              <a:extLst>
                <a:ext uri="{FF2B5EF4-FFF2-40B4-BE49-F238E27FC236}">
                  <a16:creationId xmlns:a16="http://schemas.microsoft.com/office/drawing/2014/main" id="{A738F39B-BA0A-402E-9E1B-8B03E37F3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02601B-CB10-4166-A2EA-AB9B103658F7}"/>
                </a:ext>
              </a:extLst>
            </p:cNvPr>
            <p:cNvSpPr txBox="1"/>
            <p:nvPr/>
          </p:nvSpPr>
          <p:spPr>
            <a:xfrm>
              <a:off x="1397395" y="4932702"/>
              <a:ext cx="130889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Django </a:t>
              </a:r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통합 및 관리</a:t>
              </a:r>
              <a:endPara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pic>
        <p:nvPicPr>
          <p:cNvPr id="38" name="그림 개체 틀 37" descr="고양이, 포유류, 실내, 벽이(가) 표시된 사진&#10;&#10;자동 생성된 설명">
            <a:extLst>
              <a:ext uri="{FF2B5EF4-FFF2-40B4-BE49-F238E27FC236}">
                <a16:creationId xmlns:a16="http://schemas.microsoft.com/office/drawing/2014/main" id="{F8FECCC6-63FC-4D2E-8C7D-9F04A48217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r="2531"/>
          <a:stretch>
            <a:fillRect/>
          </a:stretch>
        </p:blipFill>
        <p:spPr/>
      </p:pic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B2BDDCE-CC25-42AE-B893-6871ED24A0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8079" y="3122336"/>
            <a:ext cx="1050918" cy="820368"/>
          </a:xfrm>
          <a:blipFill>
            <a:blip r:embed="rId3"/>
            <a:stretch>
              <a:fillRect/>
            </a:stretch>
          </a:blipFill>
        </p:spPr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2792A4A-F810-4276-A8DD-C5932F1294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blipFill>
            <a:blip r:embed="rId4"/>
            <a:stretch>
              <a:fillRect/>
            </a:stretch>
          </a:blipFill>
        </p:spPr>
      </p:sp>
      <p:pic>
        <p:nvPicPr>
          <p:cNvPr id="4096" name="그림 개체 틀 4095" descr="테이블, 컵, 음식, 커피이(가) 표시된 사진&#10;&#10;자동 생성된 설명">
            <a:extLst>
              <a:ext uri="{FF2B5EF4-FFF2-40B4-BE49-F238E27FC236}">
                <a16:creationId xmlns:a16="http://schemas.microsoft.com/office/drawing/2014/main" id="{4439A956-0546-49C9-9464-D45CFD0FB95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6" b="5846"/>
          <a:stretch>
            <a:fillRect/>
          </a:stretch>
        </p:blipFill>
        <p:spPr/>
      </p:pic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C3823F5F-B89D-498B-9ED6-F1CBEC931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blipFill>
            <a:blip r:embed="rId6"/>
            <a:stretch>
              <a:fillRect/>
            </a:stretch>
          </a:blipFill>
        </p:spPr>
      </p: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08F0666-AE6D-4851-B240-5F62A4E86F77}"/>
              </a:ext>
            </a:extLst>
          </p:cNvPr>
          <p:cNvGrpSpPr/>
          <p:nvPr/>
        </p:nvGrpSpPr>
        <p:grpSpPr>
          <a:xfrm>
            <a:off x="9372343" y="6045544"/>
            <a:ext cx="2047874" cy="541336"/>
            <a:chOff x="757238" y="4748214"/>
            <a:chExt cx="2047874" cy="541336"/>
          </a:xfrm>
        </p:grpSpPr>
        <p:sp>
          <p:nvSpPr>
            <p:cNvPr id="117" name="Rectangle: Rounded Corners 46">
              <a:extLst>
                <a:ext uri="{FF2B5EF4-FFF2-40B4-BE49-F238E27FC236}">
                  <a16:creationId xmlns:a16="http://schemas.microsoft.com/office/drawing/2014/main" id="{E08DD57D-5BCD-4F72-9035-EB05D9A28FC1}"/>
                </a:ext>
              </a:extLst>
            </p:cNvPr>
            <p:cNvSpPr/>
            <p:nvPr/>
          </p:nvSpPr>
          <p:spPr>
            <a:xfrm>
              <a:off x="912812" y="4794250"/>
              <a:ext cx="1892300" cy="449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18" name="Oval 47">
              <a:extLst>
                <a:ext uri="{FF2B5EF4-FFF2-40B4-BE49-F238E27FC236}">
                  <a16:creationId xmlns:a16="http://schemas.microsoft.com/office/drawing/2014/main" id="{29D884F2-BA07-4379-B8FB-49F0F3CAC4DA}"/>
                </a:ext>
              </a:extLst>
            </p:cNvPr>
            <p:cNvSpPr/>
            <p:nvPr/>
          </p:nvSpPr>
          <p:spPr>
            <a:xfrm>
              <a:off x="757238" y="4748214"/>
              <a:ext cx="541336" cy="541336"/>
            </a:xfrm>
            <a:prstGeom prst="ellipse">
              <a:avLst/>
            </a:prstGeom>
            <a:solidFill>
              <a:srgbClr val="E836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19" name="Freeform 3447">
              <a:extLst>
                <a:ext uri="{FF2B5EF4-FFF2-40B4-BE49-F238E27FC236}">
                  <a16:creationId xmlns:a16="http://schemas.microsoft.com/office/drawing/2014/main" id="{954D74C5-ED28-4BA8-86BF-FEE790CE1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" y="4871740"/>
              <a:ext cx="285750" cy="285750"/>
            </a:xfrm>
            <a:custGeom>
              <a:avLst/>
              <a:gdLst>
                <a:gd name="T0" fmla="*/ 482 w 720"/>
                <a:gd name="T1" fmla="*/ 537 h 721"/>
                <a:gd name="T2" fmla="*/ 445 w 720"/>
                <a:gd name="T3" fmla="*/ 450 h 721"/>
                <a:gd name="T4" fmla="*/ 477 w 720"/>
                <a:gd name="T5" fmla="*/ 370 h 721"/>
                <a:gd name="T6" fmla="*/ 495 w 720"/>
                <a:gd name="T7" fmla="*/ 345 h 721"/>
                <a:gd name="T8" fmla="*/ 488 w 720"/>
                <a:gd name="T9" fmla="*/ 298 h 721"/>
                <a:gd name="T10" fmla="*/ 493 w 720"/>
                <a:gd name="T11" fmla="*/ 246 h 721"/>
                <a:gd name="T12" fmla="*/ 486 w 720"/>
                <a:gd name="T13" fmla="*/ 178 h 721"/>
                <a:gd name="T14" fmla="*/ 450 w 720"/>
                <a:gd name="T15" fmla="*/ 148 h 721"/>
                <a:gd name="T16" fmla="*/ 351 w 720"/>
                <a:gd name="T17" fmla="*/ 139 h 721"/>
                <a:gd name="T18" fmla="*/ 283 w 720"/>
                <a:gd name="T19" fmla="*/ 170 h 721"/>
                <a:gd name="T20" fmla="*/ 251 w 720"/>
                <a:gd name="T21" fmla="*/ 184 h 721"/>
                <a:gd name="T22" fmla="*/ 229 w 720"/>
                <a:gd name="T23" fmla="*/ 218 h 721"/>
                <a:gd name="T24" fmla="*/ 240 w 720"/>
                <a:gd name="T25" fmla="*/ 292 h 721"/>
                <a:gd name="T26" fmla="*/ 223 w 720"/>
                <a:gd name="T27" fmla="*/ 331 h 721"/>
                <a:gd name="T28" fmla="*/ 235 w 720"/>
                <a:gd name="T29" fmla="*/ 364 h 721"/>
                <a:gd name="T30" fmla="*/ 260 w 720"/>
                <a:gd name="T31" fmla="*/ 433 h 721"/>
                <a:gd name="T32" fmla="*/ 272 w 720"/>
                <a:gd name="T33" fmla="*/ 524 h 721"/>
                <a:gd name="T34" fmla="*/ 133 w 720"/>
                <a:gd name="T35" fmla="*/ 573 h 721"/>
                <a:gd name="T36" fmla="*/ 65 w 720"/>
                <a:gd name="T37" fmla="*/ 523 h 721"/>
                <a:gd name="T38" fmla="*/ 32 w 720"/>
                <a:gd name="T39" fmla="*/ 437 h 721"/>
                <a:gd name="T40" fmla="*/ 24 w 720"/>
                <a:gd name="T41" fmla="*/ 343 h 721"/>
                <a:gd name="T42" fmla="*/ 43 w 720"/>
                <a:gd name="T43" fmla="*/ 244 h 721"/>
                <a:gd name="T44" fmla="*/ 91 w 720"/>
                <a:gd name="T45" fmla="*/ 160 h 721"/>
                <a:gd name="T46" fmla="*/ 159 w 720"/>
                <a:gd name="T47" fmla="*/ 92 h 721"/>
                <a:gd name="T48" fmla="*/ 244 w 720"/>
                <a:gd name="T49" fmla="*/ 44 h 721"/>
                <a:gd name="T50" fmla="*/ 342 w 720"/>
                <a:gd name="T51" fmla="*/ 25 h 721"/>
                <a:gd name="T52" fmla="*/ 444 w 720"/>
                <a:gd name="T53" fmla="*/ 35 h 721"/>
                <a:gd name="T54" fmla="*/ 534 w 720"/>
                <a:gd name="T55" fmla="*/ 72 h 721"/>
                <a:gd name="T56" fmla="*/ 608 w 720"/>
                <a:gd name="T57" fmla="*/ 134 h 721"/>
                <a:gd name="T58" fmla="*/ 663 w 720"/>
                <a:gd name="T59" fmla="*/ 215 h 721"/>
                <a:gd name="T60" fmla="*/ 692 w 720"/>
                <a:gd name="T61" fmla="*/ 310 h 721"/>
                <a:gd name="T62" fmla="*/ 693 w 720"/>
                <a:gd name="T63" fmla="*/ 408 h 721"/>
                <a:gd name="T64" fmla="*/ 669 w 720"/>
                <a:gd name="T65" fmla="*/ 495 h 721"/>
                <a:gd name="T66" fmla="*/ 620 w 720"/>
                <a:gd name="T67" fmla="*/ 573 h 721"/>
                <a:gd name="T68" fmla="*/ 287 w 720"/>
                <a:gd name="T69" fmla="*/ 7 h 721"/>
                <a:gd name="T70" fmla="*/ 188 w 720"/>
                <a:gd name="T71" fmla="*/ 44 h 721"/>
                <a:gd name="T72" fmla="*/ 105 w 720"/>
                <a:gd name="T73" fmla="*/ 106 h 721"/>
                <a:gd name="T74" fmla="*/ 43 w 720"/>
                <a:gd name="T75" fmla="*/ 189 h 721"/>
                <a:gd name="T76" fmla="*/ 6 w 720"/>
                <a:gd name="T77" fmla="*/ 288 h 721"/>
                <a:gd name="T78" fmla="*/ 1 w 720"/>
                <a:gd name="T79" fmla="*/ 395 h 721"/>
                <a:gd name="T80" fmla="*/ 25 w 720"/>
                <a:gd name="T81" fmla="*/ 495 h 721"/>
                <a:gd name="T82" fmla="*/ 75 w 720"/>
                <a:gd name="T83" fmla="*/ 582 h 721"/>
                <a:gd name="T84" fmla="*/ 98 w 720"/>
                <a:gd name="T85" fmla="*/ 609 h 721"/>
                <a:gd name="T86" fmla="*/ 98 w 720"/>
                <a:gd name="T87" fmla="*/ 609 h 721"/>
                <a:gd name="T88" fmla="*/ 98 w 720"/>
                <a:gd name="T89" fmla="*/ 609 h 721"/>
                <a:gd name="T90" fmla="*/ 98 w 720"/>
                <a:gd name="T91" fmla="*/ 609 h 721"/>
                <a:gd name="T92" fmla="*/ 98 w 720"/>
                <a:gd name="T93" fmla="*/ 609 h 721"/>
                <a:gd name="T94" fmla="*/ 172 w 720"/>
                <a:gd name="T95" fmla="*/ 666 h 721"/>
                <a:gd name="T96" fmla="*/ 272 w 720"/>
                <a:gd name="T97" fmla="*/ 709 h 721"/>
                <a:gd name="T98" fmla="*/ 377 w 720"/>
                <a:gd name="T99" fmla="*/ 721 h 721"/>
                <a:gd name="T100" fmla="*/ 482 w 720"/>
                <a:gd name="T101" fmla="*/ 698 h 721"/>
                <a:gd name="T102" fmla="*/ 579 w 720"/>
                <a:gd name="T103" fmla="*/ 645 h 721"/>
                <a:gd name="T104" fmla="*/ 633 w 720"/>
                <a:gd name="T105" fmla="*/ 596 h 721"/>
                <a:gd name="T106" fmla="*/ 688 w 720"/>
                <a:gd name="T107" fmla="*/ 510 h 721"/>
                <a:gd name="T108" fmla="*/ 716 w 720"/>
                <a:gd name="T109" fmla="*/ 413 h 721"/>
                <a:gd name="T110" fmla="*/ 716 w 720"/>
                <a:gd name="T111" fmla="*/ 306 h 721"/>
                <a:gd name="T112" fmla="*/ 685 w 720"/>
                <a:gd name="T113" fmla="*/ 205 h 721"/>
                <a:gd name="T114" fmla="*/ 626 w 720"/>
                <a:gd name="T115" fmla="*/ 119 h 721"/>
                <a:gd name="T116" fmla="*/ 547 w 720"/>
                <a:gd name="T117" fmla="*/ 52 h 721"/>
                <a:gd name="T118" fmla="*/ 450 w 720"/>
                <a:gd name="T119" fmla="*/ 1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0" h="721">
                  <a:moveTo>
                    <a:pt x="610" y="585"/>
                  </a:moveTo>
                  <a:lnTo>
                    <a:pt x="594" y="578"/>
                  </a:lnTo>
                  <a:lnTo>
                    <a:pt x="571" y="568"/>
                  </a:lnTo>
                  <a:lnTo>
                    <a:pt x="539" y="558"/>
                  </a:lnTo>
                  <a:lnTo>
                    <a:pt x="499" y="542"/>
                  </a:lnTo>
                  <a:lnTo>
                    <a:pt x="482" y="537"/>
                  </a:lnTo>
                  <a:lnTo>
                    <a:pt x="466" y="531"/>
                  </a:lnTo>
                  <a:lnTo>
                    <a:pt x="449" y="524"/>
                  </a:lnTo>
                  <a:lnTo>
                    <a:pt x="432" y="519"/>
                  </a:lnTo>
                  <a:lnTo>
                    <a:pt x="432" y="459"/>
                  </a:lnTo>
                  <a:lnTo>
                    <a:pt x="439" y="455"/>
                  </a:lnTo>
                  <a:lnTo>
                    <a:pt x="445" y="450"/>
                  </a:lnTo>
                  <a:lnTo>
                    <a:pt x="453" y="442"/>
                  </a:lnTo>
                  <a:lnTo>
                    <a:pt x="459" y="433"/>
                  </a:lnTo>
                  <a:lnTo>
                    <a:pt x="466" y="422"/>
                  </a:lnTo>
                  <a:lnTo>
                    <a:pt x="471" y="406"/>
                  </a:lnTo>
                  <a:lnTo>
                    <a:pt x="476" y="390"/>
                  </a:lnTo>
                  <a:lnTo>
                    <a:pt x="477" y="370"/>
                  </a:lnTo>
                  <a:lnTo>
                    <a:pt x="481" y="368"/>
                  </a:lnTo>
                  <a:lnTo>
                    <a:pt x="485" y="364"/>
                  </a:lnTo>
                  <a:lnTo>
                    <a:pt x="488" y="361"/>
                  </a:lnTo>
                  <a:lnTo>
                    <a:pt x="490" y="357"/>
                  </a:lnTo>
                  <a:lnTo>
                    <a:pt x="493" y="351"/>
                  </a:lnTo>
                  <a:lnTo>
                    <a:pt x="495" y="345"/>
                  </a:lnTo>
                  <a:lnTo>
                    <a:pt x="497" y="338"/>
                  </a:lnTo>
                  <a:lnTo>
                    <a:pt x="497" y="331"/>
                  </a:lnTo>
                  <a:lnTo>
                    <a:pt x="495" y="318"/>
                  </a:lnTo>
                  <a:lnTo>
                    <a:pt x="493" y="307"/>
                  </a:lnTo>
                  <a:lnTo>
                    <a:pt x="490" y="302"/>
                  </a:lnTo>
                  <a:lnTo>
                    <a:pt x="488" y="298"/>
                  </a:lnTo>
                  <a:lnTo>
                    <a:pt x="484" y="295"/>
                  </a:lnTo>
                  <a:lnTo>
                    <a:pt x="480" y="292"/>
                  </a:lnTo>
                  <a:lnTo>
                    <a:pt x="481" y="292"/>
                  </a:lnTo>
                  <a:lnTo>
                    <a:pt x="481" y="291"/>
                  </a:lnTo>
                  <a:lnTo>
                    <a:pt x="488" y="270"/>
                  </a:lnTo>
                  <a:lnTo>
                    <a:pt x="493" y="246"/>
                  </a:lnTo>
                  <a:lnTo>
                    <a:pt x="495" y="232"/>
                  </a:lnTo>
                  <a:lnTo>
                    <a:pt x="495" y="219"/>
                  </a:lnTo>
                  <a:lnTo>
                    <a:pt x="495" y="205"/>
                  </a:lnTo>
                  <a:lnTo>
                    <a:pt x="493" y="191"/>
                  </a:lnTo>
                  <a:lnTo>
                    <a:pt x="490" y="184"/>
                  </a:lnTo>
                  <a:lnTo>
                    <a:pt x="486" y="178"/>
                  </a:lnTo>
                  <a:lnTo>
                    <a:pt x="482" y="171"/>
                  </a:lnTo>
                  <a:lnTo>
                    <a:pt x="477" y="165"/>
                  </a:lnTo>
                  <a:lnTo>
                    <a:pt x="472" y="161"/>
                  </a:lnTo>
                  <a:lnTo>
                    <a:pt x="466" y="156"/>
                  </a:lnTo>
                  <a:lnTo>
                    <a:pt x="458" y="152"/>
                  </a:lnTo>
                  <a:lnTo>
                    <a:pt x="450" y="148"/>
                  </a:lnTo>
                  <a:lnTo>
                    <a:pt x="434" y="143"/>
                  </a:lnTo>
                  <a:lnTo>
                    <a:pt x="417" y="139"/>
                  </a:lnTo>
                  <a:lnTo>
                    <a:pt x="400" y="137"/>
                  </a:lnTo>
                  <a:lnTo>
                    <a:pt x="382" y="137"/>
                  </a:lnTo>
                  <a:lnTo>
                    <a:pt x="367" y="137"/>
                  </a:lnTo>
                  <a:lnTo>
                    <a:pt x="351" y="139"/>
                  </a:lnTo>
                  <a:lnTo>
                    <a:pt x="335" y="142"/>
                  </a:lnTo>
                  <a:lnTo>
                    <a:pt x="321" y="147"/>
                  </a:lnTo>
                  <a:lnTo>
                    <a:pt x="306" y="152"/>
                  </a:lnTo>
                  <a:lnTo>
                    <a:pt x="294" y="160"/>
                  </a:lnTo>
                  <a:lnTo>
                    <a:pt x="288" y="165"/>
                  </a:lnTo>
                  <a:lnTo>
                    <a:pt x="283" y="170"/>
                  </a:lnTo>
                  <a:lnTo>
                    <a:pt x="279" y="175"/>
                  </a:lnTo>
                  <a:lnTo>
                    <a:pt x="276" y="180"/>
                  </a:lnTo>
                  <a:lnTo>
                    <a:pt x="269" y="180"/>
                  </a:lnTo>
                  <a:lnTo>
                    <a:pt x="262" y="182"/>
                  </a:lnTo>
                  <a:lnTo>
                    <a:pt x="256" y="183"/>
                  </a:lnTo>
                  <a:lnTo>
                    <a:pt x="251" y="184"/>
                  </a:lnTo>
                  <a:lnTo>
                    <a:pt x="244" y="189"/>
                  </a:lnTo>
                  <a:lnTo>
                    <a:pt x="237" y="196"/>
                  </a:lnTo>
                  <a:lnTo>
                    <a:pt x="235" y="201"/>
                  </a:lnTo>
                  <a:lnTo>
                    <a:pt x="232" y="206"/>
                  </a:lnTo>
                  <a:lnTo>
                    <a:pt x="231" y="211"/>
                  </a:lnTo>
                  <a:lnTo>
                    <a:pt x="229" y="218"/>
                  </a:lnTo>
                  <a:lnTo>
                    <a:pt x="228" y="230"/>
                  </a:lnTo>
                  <a:lnTo>
                    <a:pt x="229" y="243"/>
                  </a:lnTo>
                  <a:lnTo>
                    <a:pt x="233" y="269"/>
                  </a:lnTo>
                  <a:lnTo>
                    <a:pt x="240" y="291"/>
                  </a:lnTo>
                  <a:lnTo>
                    <a:pt x="240" y="292"/>
                  </a:lnTo>
                  <a:lnTo>
                    <a:pt x="240" y="292"/>
                  </a:lnTo>
                  <a:lnTo>
                    <a:pt x="236" y="295"/>
                  </a:lnTo>
                  <a:lnTo>
                    <a:pt x="232" y="298"/>
                  </a:lnTo>
                  <a:lnTo>
                    <a:pt x="229" y="302"/>
                  </a:lnTo>
                  <a:lnTo>
                    <a:pt x="227" y="307"/>
                  </a:lnTo>
                  <a:lnTo>
                    <a:pt x="224" y="318"/>
                  </a:lnTo>
                  <a:lnTo>
                    <a:pt x="223" y="331"/>
                  </a:lnTo>
                  <a:lnTo>
                    <a:pt x="223" y="337"/>
                  </a:lnTo>
                  <a:lnTo>
                    <a:pt x="224" y="343"/>
                  </a:lnTo>
                  <a:lnTo>
                    <a:pt x="226" y="350"/>
                  </a:lnTo>
                  <a:lnTo>
                    <a:pt x="228" y="355"/>
                  </a:lnTo>
                  <a:lnTo>
                    <a:pt x="231" y="360"/>
                  </a:lnTo>
                  <a:lnTo>
                    <a:pt x="235" y="364"/>
                  </a:lnTo>
                  <a:lnTo>
                    <a:pt x="237" y="368"/>
                  </a:lnTo>
                  <a:lnTo>
                    <a:pt x="242" y="370"/>
                  </a:lnTo>
                  <a:lnTo>
                    <a:pt x="244" y="390"/>
                  </a:lnTo>
                  <a:lnTo>
                    <a:pt x="249" y="406"/>
                  </a:lnTo>
                  <a:lnTo>
                    <a:pt x="254" y="422"/>
                  </a:lnTo>
                  <a:lnTo>
                    <a:pt x="260" y="433"/>
                  </a:lnTo>
                  <a:lnTo>
                    <a:pt x="267" y="442"/>
                  </a:lnTo>
                  <a:lnTo>
                    <a:pt x="274" y="450"/>
                  </a:lnTo>
                  <a:lnTo>
                    <a:pt x="281" y="455"/>
                  </a:lnTo>
                  <a:lnTo>
                    <a:pt x="287" y="459"/>
                  </a:lnTo>
                  <a:lnTo>
                    <a:pt x="287" y="519"/>
                  </a:lnTo>
                  <a:lnTo>
                    <a:pt x="272" y="524"/>
                  </a:lnTo>
                  <a:lnTo>
                    <a:pt x="256" y="530"/>
                  </a:lnTo>
                  <a:lnTo>
                    <a:pt x="241" y="535"/>
                  </a:lnTo>
                  <a:lnTo>
                    <a:pt x="226" y="540"/>
                  </a:lnTo>
                  <a:lnTo>
                    <a:pt x="193" y="550"/>
                  </a:lnTo>
                  <a:lnTo>
                    <a:pt x="161" y="562"/>
                  </a:lnTo>
                  <a:lnTo>
                    <a:pt x="133" y="573"/>
                  </a:lnTo>
                  <a:lnTo>
                    <a:pt x="110" y="586"/>
                  </a:lnTo>
                  <a:lnTo>
                    <a:pt x="100" y="573"/>
                  </a:lnTo>
                  <a:lnTo>
                    <a:pt x="89" y="562"/>
                  </a:lnTo>
                  <a:lnTo>
                    <a:pt x="80" y="549"/>
                  </a:lnTo>
                  <a:lnTo>
                    <a:pt x="73" y="536"/>
                  </a:lnTo>
                  <a:lnTo>
                    <a:pt x="65" y="523"/>
                  </a:lnTo>
                  <a:lnTo>
                    <a:pt x="57" y="509"/>
                  </a:lnTo>
                  <a:lnTo>
                    <a:pt x="51" y="495"/>
                  </a:lnTo>
                  <a:lnTo>
                    <a:pt x="46" y="481"/>
                  </a:lnTo>
                  <a:lnTo>
                    <a:pt x="41" y="467"/>
                  </a:lnTo>
                  <a:lnTo>
                    <a:pt x="35" y="453"/>
                  </a:lnTo>
                  <a:lnTo>
                    <a:pt x="32" y="437"/>
                  </a:lnTo>
                  <a:lnTo>
                    <a:pt x="29" y="422"/>
                  </a:lnTo>
                  <a:lnTo>
                    <a:pt x="26" y="408"/>
                  </a:lnTo>
                  <a:lnTo>
                    <a:pt x="25" y="392"/>
                  </a:lnTo>
                  <a:lnTo>
                    <a:pt x="24" y="377"/>
                  </a:lnTo>
                  <a:lnTo>
                    <a:pt x="23" y="360"/>
                  </a:lnTo>
                  <a:lnTo>
                    <a:pt x="24" y="343"/>
                  </a:lnTo>
                  <a:lnTo>
                    <a:pt x="25" y="327"/>
                  </a:lnTo>
                  <a:lnTo>
                    <a:pt x="26" y="310"/>
                  </a:lnTo>
                  <a:lnTo>
                    <a:pt x="30" y="293"/>
                  </a:lnTo>
                  <a:lnTo>
                    <a:pt x="34" y="277"/>
                  </a:lnTo>
                  <a:lnTo>
                    <a:pt x="38" y="261"/>
                  </a:lnTo>
                  <a:lnTo>
                    <a:pt x="43" y="244"/>
                  </a:lnTo>
                  <a:lnTo>
                    <a:pt x="50" y="230"/>
                  </a:lnTo>
                  <a:lnTo>
                    <a:pt x="56" y="215"/>
                  </a:lnTo>
                  <a:lnTo>
                    <a:pt x="64" y="201"/>
                  </a:lnTo>
                  <a:lnTo>
                    <a:pt x="71" y="187"/>
                  </a:lnTo>
                  <a:lnTo>
                    <a:pt x="80" y="173"/>
                  </a:lnTo>
                  <a:lnTo>
                    <a:pt x="91" y="160"/>
                  </a:lnTo>
                  <a:lnTo>
                    <a:pt x="100" y="147"/>
                  </a:lnTo>
                  <a:lnTo>
                    <a:pt x="111" y="134"/>
                  </a:lnTo>
                  <a:lnTo>
                    <a:pt x="122" y="122"/>
                  </a:lnTo>
                  <a:lnTo>
                    <a:pt x="133" y="112"/>
                  </a:lnTo>
                  <a:lnTo>
                    <a:pt x="146" y="101"/>
                  </a:lnTo>
                  <a:lnTo>
                    <a:pt x="159" y="92"/>
                  </a:lnTo>
                  <a:lnTo>
                    <a:pt x="172" y="81"/>
                  </a:lnTo>
                  <a:lnTo>
                    <a:pt x="186" y="72"/>
                  </a:lnTo>
                  <a:lnTo>
                    <a:pt x="200" y="65"/>
                  </a:lnTo>
                  <a:lnTo>
                    <a:pt x="214" y="57"/>
                  </a:lnTo>
                  <a:lnTo>
                    <a:pt x="229" y="51"/>
                  </a:lnTo>
                  <a:lnTo>
                    <a:pt x="244" y="44"/>
                  </a:lnTo>
                  <a:lnTo>
                    <a:pt x="260" y="39"/>
                  </a:lnTo>
                  <a:lnTo>
                    <a:pt x="276" y="35"/>
                  </a:lnTo>
                  <a:lnTo>
                    <a:pt x="292" y="31"/>
                  </a:lnTo>
                  <a:lnTo>
                    <a:pt x="309" y="27"/>
                  </a:lnTo>
                  <a:lnTo>
                    <a:pt x="326" y="26"/>
                  </a:lnTo>
                  <a:lnTo>
                    <a:pt x="342" y="25"/>
                  </a:lnTo>
                  <a:lnTo>
                    <a:pt x="359" y="24"/>
                  </a:lnTo>
                  <a:lnTo>
                    <a:pt x="377" y="25"/>
                  </a:lnTo>
                  <a:lnTo>
                    <a:pt x="394" y="26"/>
                  </a:lnTo>
                  <a:lnTo>
                    <a:pt x="410" y="27"/>
                  </a:lnTo>
                  <a:lnTo>
                    <a:pt x="427" y="31"/>
                  </a:lnTo>
                  <a:lnTo>
                    <a:pt x="444" y="35"/>
                  </a:lnTo>
                  <a:lnTo>
                    <a:pt x="459" y="39"/>
                  </a:lnTo>
                  <a:lnTo>
                    <a:pt x="475" y="44"/>
                  </a:lnTo>
                  <a:lnTo>
                    <a:pt x="490" y="51"/>
                  </a:lnTo>
                  <a:lnTo>
                    <a:pt x="506" y="57"/>
                  </a:lnTo>
                  <a:lnTo>
                    <a:pt x="520" y="65"/>
                  </a:lnTo>
                  <a:lnTo>
                    <a:pt x="534" y="72"/>
                  </a:lnTo>
                  <a:lnTo>
                    <a:pt x="548" y="81"/>
                  </a:lnTo>
                  <a:lnTo>
                    <a:pt x="561" y="92"/>
                  </a:lnTo>
                  <a:lnTo>
                    <a:pt x="574" y="101"/>
                  </a:lnTo>
                  <a:lnTo>
                    <a:pt x="586" y="112"/>
                  </a:lnTo>
                  <a:lnTo>
                    <a:pt x="598" y="122"/>
                  </a:lnTo>
                  <a:lnTo>
                    <a:pt x="608" y="134"/>
                  </a:lnTo>
                  <a:lnTo>
                    <a:pt x="620" y="147"/>
                  </a:lnTo>
                  <a:lnTo>
                    <a:pt x="629" y="160"/>
                  </a:lnTo>
                  <a:lnTo>
                    <a:pt x="639" y="173"/>
                  </a:lnTo>
                  <a:lnTo>
                    <a:pt x="648" y="187"/>
                  </a:lnTo>
                  <a:lnTo>
                    <a:pt x="656" y="201"/>
                  </a:lnTo>
                  <a:lnTo>
                    <a:pt x="663" y="215"/>
                  </a:lnTo>
                  <a:lnTo>
                    <a:pt x="670" y="230"/>
                  </a:lnTo>
                  <a:lnTo>
                    <a:pt x="676" y="244"/>
                  </a:lnTo>
                  <a:lnTo>
                    <a:pt x="681" y="261"/>
                  </a:lnTo>
                  <a:lnTo>
                    <a:pt x="685" y="277"/>
                  </a:lnTo>
                  <a:lnTo>
                    <a:pt x="689" y="293"/>
                  </a:lnTo>
                  <a:lnTo>
                    <a:pt x="692" y="310"/>
                  </a:lnTo>
                  <a:lnTo>
                    <a:pt x="694" y="327"/>
                  </a:lnTo>
                  <a:lnTo>
                    <a:pt x="696" y="343"/>
                  </a:lnTo>
                  <a:lnTo>
                    <a:pt x="697" y="360"/>
                  </a:lnTo>
                  <a:lnTo>
                    <a:pt x="696" y="377"/>
                  </a:lnTo>
                  <a:lnTo>
                    <a:pt x="694" y="392"/>
                  </a:lnTo>
                  <a:lnTo>
                    <a:pt x="693" y="408"/>
                  </a:lnTo>
                  <a:lnTo>
                    <a:pt x="690" y="422"/>
                  </a:lnTo>
                  <a:lnTo>
                    <a:pt x="688" y="437"/>
                  </a:lnTo>
                  <a:lnTo>
                    <a:pt x="684" y="453"/>
                  </a:lnTo>
                  <a:lnTo>
                    <a:pt x="679" y="467"/>
                  </a:lnTo>
                  <a:lnTo>
                    <a:pt x="674" y="481"/>
                  </a:lnTo>
                  <a:lnTo>
                    <a:pt x="669" y="495"/>
                  </a:lnTo>
                  <a:lnTo>
                    <a:pt x="662" y="509"/>
                  </a:lnTo>
                  <a:lnTo>
                    <a:pt x="654" y="523"/>
                  </a:lnTo>
                  <a:lnTo>
                    <a:pt x="647" y="536"/>
                  </a:lnTo>
                  <a:lnTo>
                    <a:pt x="639" y="549"/>
                  </a:lnTo>
                  <a:lnTo>
                    <a:pt x="630" y="562"/>
                  </a:lnTo>
                  <a:lnTo>
                    <a:pt x="620" y="573"/>
                  </a:lnTo>
                  <a:lnTo>
                    <a:pt x="610" y="585"/>
                  </a:lnTo>
                  <a:close/>
                  <a:moveTo>
                    <a:pt x="359" y="0"/>
                  </a:moveTo>
                  <a:lnTo>
                    <a:pt x="341" y="0"/>
                  </a:lnTo>
                  <a:lnTo>
                    <a:pt x="323" y="2"/>
                  </a:lnTo>
                  <a:lnTo>
                    <a:pt x="305" y="4"/>
                  </a:lnTo>
                  <a:lnTo>
                    <a:pt x="287" y="7"/>
                  </a:lnTo>
                  <a:lnTo>
                    <a:pt x="269" y="12"/>
                  </a:lnTo>
                  <a:lnTo>
                    <a:pt x="253" y="16"/>
                  </a:lnTo>
                  <a:lnTo>
                    <a:pt x="236" y="22"/>
                  </a:lnTo>
                  <a:lnTo>
                    <a:pt x="219" y="29"/>
                  </a:lnTo>
                  <a:lnTo>
                    <a:pt x="204" y="35"/>
                  </a:lnTo>
                  <a:lnTo>
                    <a:pt x="188" y="44"/>
                  </a:lnTo>
                  <a:lnTo>
                    <a:pt x="173" y="52"/>
                  </a:lnTo>
                  <a:lnTo>
                    <a:pt x="159" y="62"/>
                  </a:lnTo>
                  <a:lnTo>
                    <a:pt x="145" y="72"/>
                  </a:lnTo>
                  <a:lnTo>
                    <a:pt x="131" y="83"/>
                  </a:lnTo>
                  <a:lnTo>
                    <a:pt x="118" y="94"/>
                  </a:lnTo>
                  <a:lnTo>
                    <a:pt x="105" y="106"/>
                  </a:lnTo>
                  <a:lnTo>
                    <a:pt x="93" y="119"/>
                  </a:lnTo>
                  <a:lnTo>
                    <a:pt x="82" y="131"/>
                  </a:lnTo>
                  <a:lnTo>
                    <a:pt x="71" y="146"/>
                  </a:lnTo>
                  <a:lnTo>
                    <a:pt x="61" y="160"/>
                  </a:lnTo>
                  <a:lnTo>
                    <a:pt x="51" y="174"/>
                  </a:lnTo>
                  <a:lnTo>
                    <a:pt x="43" y="189"/>
                  </a:lnTo>
                  <a:lnTo>
                    <a:pt x="34" y="205"/>
                  </a:lnTo>
                  <a:lnTo>
                    <a:pt x="28" y="220"/>
                  </a:lnTo>
                  <a:lnTo>
                    <a:pt x="21" y="237"/>
                  </a:lnTo>
                  <a:lnTo>
                    <a:pt x="15" y="253"/>
                  </a:lnTo>
                  <a:lnTo>
                    <a:pt x="11" y="270"/>
                  </a:lnTo>
                  <a:lnTo>
                    <a:pt x="6" y="288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2"/>
                  </a:lnTo>
                  <a:lnTo>
                    <a:pt x="0" y="360"/>
                  </a:lnTo>
                  <a:lnTo>
                    <a:pt x="0" y="378"/>
                  </a:lnTo>
                  <a:lnTo>
                    <a:pt x="1" y="395"/>
                  </a:lnTo>
                  <a:lnTo>
                    <a:pt x="3" y="413"/>
                  </a:lnTo>
                  <a:lnTo>
                    <a:pt x="6" y="429"/>
                  </a:lnTo>
                  <a:lnTo>
                    <a:pt x="10" y="446"/>
                  </a:lnTo>
                  <a:lnTo>
                    <a:pt x="14" y="463"/>
                  </a:lnTo>
                  <a:lnTo>
                    <a:pt x="19" y="478"/>
                  </a:lnTo>
                  <a:lnTo>
                    <a:pt x="25" y="495"/>
                  </a:lnTo>
                  <a:lnTo>
                    <a:pt x="32" y="510"/>
                  </a:lnTo>
                  <a:lnTo>
                    <a:pt x="39" y="526"/>
                  </a:lnTo>
                  <a:lnTo>
                    <a:pt x="47" y="540"/>
                  </a:lnTo>
                  <a:lnTo>
                    <a:pt x="56" y="555"/>
                  </a:lnTo>
                  <a:lnTo>
                    <a:pt x="65" y="569"/>
                  </a:lnTo>
                  <a:lnTo>
                    <a:pt x="75" y="582"/>
                  </a:lnTo>
                  <a:lnTo>
                    <a:pt x="87" y="596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98" y="609"/>
                  </a:lnTo>
                  <a:lnTo>
                    <a:pt x="113" y="622"/>
                  </a:lnTo>
                  <a:lnTo>
                    <a:pt x="127" y="635"/>
                  </a:lnTo>
                  <a:lnTo>
                    <a:pt x="141" y="645"/>
                  </a:lnTo>
                  <a:lnTo>
                    <a:pt x="156" y="657"/>
                  </a:lnTo>
                  <a:lnTo>
                    <a:pt x="172" y="666"/>
                  </a:lnTo>
                  <a:lnTo>
                    <a:pt x="187" y="676"/>
                  </a:lnTo>
                  <a:lnTo>
                    <a:pt x="204" y="684"/>
                  </a:lnTo>
                  <a:lnTo>
                    <a:pt x="220" y="691"/>
                  </a:lnTo>
                  <a:lnTo>
                    <a:pt x="237" y="698"/>
                  </a:lnTo>
                  <a:lnTo>
                    <a:pt x="254" y="704"/>
                  </a:lnTo>
                  <a:lnTo>
                    <a:pt x="272" y="709"/>
                  </a:lnTo>
                  <a:lnTo>
                    <a:pt x="288" y="713"/>
                  </a:lnTo>
                  <a:lnTo>
                    <a:pt x="306" y="717"/>
                  </a:lnTo>
                  <a:lnTo>
                    <a:pt x="324" y="720"/>
                  </a:lnTo>
                  <a:lnTo>
                    <a:pt x="342" y="721"/>
                  </a:lnTo>
                  <a:lnTo>
                    <a:pt x="359" y="721"/>
                  </a:lnTo>
                  <a:lnTo>
                    <a:pt x="377" y="721"/>
                  </a:lnTo>
                  <a:lnTo>
                    <a:pt x="395" y="720"/>
                  </a:lnTo>
                  <a:lnTo>
                    <a:pt x="413" y="717"/>
                  </a:lnTo>
                  <a:lnTo>
                    <a:pt x="431" y="713"/>
                  </a:lnTo>
                  <a:lnTo>
                    <a:pt x="448" y="709"/>
                  </a:lnTo>
                  <a:lnTo>
                    <a:pt x="466" y="704"/>
                  </a:lnTo>
                  <a:lnTo>
                    <a:pt x="482" y="698"/>
                  </a:lnTo>
                  <a:lnTo>
                    <a:pt x="499" y="691"/>
                  </a:lnTo>
                  <a:lnTo>
                    <a:pt x="516" y="684"/>
                  </a:lnTo>
                  <a:lnTo>
                    <a:pt x="532" y="676"/>
                  </a:lnTo>
                  <a:lnTo>
                    <a:pt x="549" y="666"/>
                  </a:lnTo>
                  <a:lnTo>
                    <a:pt x="565" y="657"/>
                  </a:lnTo>
                  <a:lnTo>
                    <a:pt x="579" y="645"/>
                  </a:lnTo>
                  <a:lnTo>
                    <a:pt x="594" y="635"/>
                  </a:lnTo>
                  <a:lnTo>
                    <a:pt x="607" y="622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21" y="609"/>
                  </a:lnTo>
                  <a:lnTo>
                    <a:pt x="633" y="596"/>
                  </a:lnTo>
                  <a:lnTo>
                    <a:pt x="643" y="584"/>
                  </a:lnTo>
                  <a:lnTo>
                    <a:pt x="653" y="569"/>
                  </a:lnTo>
                  <a:lnTo>
                    <a:pt x="663" y="555"/>
                  </a:lnTo>
                  <a:lnTo>
                    <a:pt x="672" y="540"/>
                  </a:lnTo>
                  <a:lnTo>
                    <a:pt x="680" y="526"/>
                  </a:lnTo>
                  <a:lnTo>
                    <a:pt x="688" y="510"/>
                  </a:lnTo>
                  <a:lnTo>
                    <a:pt x="694" y="495"/>
                  </a:lnTo>
                  <a:lnTo>
                    <a:pt x="701" y="478"/>
                  </a:lnTo>
                  <a:lnTo>
                    <a:pt x="706" y="463"/>
                  </a:lnTo>
                  <a:lnTo>
                    <a:pt x="710" y="446"/>
                  </a:lnTo>
                  <a:lnTo>
                    <a:pt x="714" y="429"/>
                  </a:lnTo>
                  <a:lnTo>
                    <a:pt x="716" y="413"/>
                  </a:lnTo>
                  <a:lnTo>
                    <a:pt x="719" y="395"/>
                  </a:lnTo>
                  <a:lnTo>
                    <a:pt x="720" y="378"/>
                  </a:lnTo>
                  <a:lnTo>
                    <a:pt x="720" y="360"/>
                  </a:lnTo>
                  <a:lnTo>
                    <a:pt x="720" y="342"/>
                  </a:lnTo>
                  <a:lnTo>
                    <a:pt x="719" y="324"/>
                  </a:lnTo>
                  <a:lnTo>
                    <a:pt x="716" y="306"/>
                  </a:lnTo>
                  <a:lnTo>
                    <a:pt x="714" y="288"/>
                  </a:lnTo>
                  <a:lnTo>
                    <a:pt x="708" y="270"/>
                  </a:lnTo>
                  <a:lnTo>
                    <a:pt x="705" y="253"/>
                  </a:lnTo>
                  <a:lnTo>
                    <a:pt x="698" y="237"/>
                  </a:lnTo>
                  <a:lnTo>
                    <a:pt x="692" y="220"/>
                  </a:lnTo>
                  <a:lnTo>
                    <a:pt x="685" y="205"/>
                  </a:lnTo>
                  <a:lnTo>
                    <a:pt x="676" y="189"/>
                  </a:lnTo>
                  <a:lnTo>
                    <a:pt x="669" y="174"/>
                  </a:lnTo>
                  <a:lnTo>
                    <a:pt x="658" y="160"/>
                  </a:lnTo>
                  <a:lnTo>
                    <a:pt x="648" y="146"/>
                  </a:lnTo>
                  <a:lnTo>
                    <a:pt x="638" y="131"/>
                  </a:lnTo>
                  <a:lnTo>
                    <a:pt x="626" y="119"/>
                  </a:lnTo>
                  <a:lnTo>
                    <a:pt x="615" y="106"/>
                  </a:lnTo>
                  <a:lnTo>
                    <a:pt x="602" y="94"/>
                  </a:lnTo>
                  <a:lnTo>
                    <a:pt x="589" y="83"/>
                  </a:lnTo>
                  <a:lnTo>
                    <a:pt x="575" y="72"/>
                  </a:lnTo>
                  <a:lnTo>
                    <a:pt x="561" y="62"/>
                  </a:lnTo>
                  <a:lnTo>
                    <a:pt x="547" y="52"/>
                  </a:lnTo>
                  <a:lnTo>
                    <a:pt x="531" y="44"/>
                  </a:lnTo>
                  <a:lnTo>
                    <a:pt x="516" y="35"/>
                  </a:lnTo>
                  <a:lnTo>
                    <a:pt x="500" y="29"/>
                  </a:lnTo>
                  <a:lnTo>
                    <a:pt x="484" y="22"/>
                  </a:lnTo>
                  <a:lnTo>
                    <a:pt x="467" y="16"/>
                  </a:lnTo>
                  <a:lnTo>
                    <a:pt x="450" y="12"/>
                  </a:lnTo>
                  <a:lnTo>
                    <a:pt x="432" y="7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F7CA0BA-A324-4DE2-BC8B-0FEA90C87AA3}"/>
                </a:ext>
              </a:extLst>
            </p:cNvPr>
            <p:cNvSpPr txBox="1"/>
            <p:nvPr/>
          </p:nvSpPr>
          <p:spPr>
            <a:xfrm>
              <a:off x="1426367" y="4864265"/>
              <a:ext cx="13088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DataBase</a:t>
              </a:r>
              <a:r>
                <a:rPr lang="en-US" altLang="ko-KR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 </a:t>
              </a:r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테이블</a:t>
              </a:r>
              <a:endPara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  <a:p>
              <a:r>
                <a:rPr lang="ko-KR" altLang="en-US" sz="10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바탕OTF Regular" panose="02020503020101020101" pitchFamily="18" charset="-127"/>
                  <a:ea typeface="경기천년바탕OTF Regular" panose="02020503020101020101" pitchFamily="18" charset="-127"/>
                </a:rPr>
                <a:t>구성 및 관리 보조</a:t>
              </a:r>
              <a:endPara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endParaRPr>
            </a:p>
          </p:txBody>
        </p:sp>
      </p:grpSp>
      <p:sp>
        <p:nvSpPr>
          <p:cNvPr id="123" name="Slide Number Placeholder 5">
            <a:extLst>
              <a:ext uri="{FF2B5EF4-FFF2-40B4-BE49-F238E27FC236}">
                <a16:creationId xmlns:a16="http://schemas.microsoft.com/office/drawing/2014/main" id="{F0756707-154E-4601-B4C2-A40BD648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5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24" name="Rectangle 61">
            <a:extLst>
              <a:ext uri="{FF2B5EF4-FFF2-40B4-BE49-F238E27FC236}">
                <a16:creationId xmlns:a16="http://schemas.microsoft.com/office/drawing/2014/main" id="{E9E400F7-A50D-4F71-A6C8-BE7B3AACE0C5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61">
            <a:extLst>
              <a:ext uri="{FF2B5EF4-FFF2-40B4-BE49-F238E27FC236}">
                <a16:creationId xmlns:a16="http://schemas.microsoft.com/office/drawing/2014/main" id="{67B088A7-81BD-49BF-8DBE-3853F05AE450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61">
            <a:extLst>
              <a:ext uri="{FF2B5EF4-FFF2-40B4-BE49-F238E27FC236}">
                <a16:creationId xmlns:a16="http://schemas.microsoft.com/office/drawing/2014/main" id="{BE482C26-47C5-4E37-A32B-2AF165589173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61">
            <a:extLst>
              <a:ext uri="{FF2B5EF4-FFF2-40B4-BE49-F238E27FC236}">
                <a16:creationId xmlns:a16="http://schemas.microsoft.com/office/drawing/2014/main" id="{829746D2-7583-4D93-9761-205E7172051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FA079C-6358-4CF5-922E-02452A44AA7F}"/>
              </a:ext>
            </a:extLst>
          </p:cNvPr>
          <p:cNvSpPr txBox="1"/>
          <p:nvPr/>
        </p:nvSpPr>
        <p:spPr>
          <a:xfrm>
            <a:off x="365280" y="41665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업무 분장</a:t>
            </a:r>
          </a:p>
        </p:txBody>
      </p:sp>
      <p:grpSp>
        <p:nvGrpSpPr>
          <p:cNvPr id="130" name="Group 31">
            <a:extLst>
              <a:ext uri="{FF2B5EF4-FFF2-40B4-BE49-F238E27FC236}">
                <a16:creationId xmlns:a16="http://schemas.microsoft.com/office/drawing/2014/main" id="{F2EB3FE9-0313-42EE-BDC8-6BA215D3135A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131" name="Straight Connector 32">
              <a:extLst>
                <a:ext uri="{FF2B5EF4-FFF2-40B4-BE49-F238E27FC236}">
                  <a16:creationId xmlns:a16="http://schemas.microsoft.com/office/drawing/2014/main" id="{1F9BA262-0D31-4E3E-98EE-B5AD92BEBA44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33">
              <a:extLst>
                <a:ext uri="{FF2B5EF4-FFF2-40B4-BE49-F238E27FC236}">
                  <a16:creationId xmlns:a16="http://schemas.microsoft.com/office/drawing/2014/main" id="{ADBB6991-5115-4506-9121-290EE49FECF3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34" name="Multiplication Sign 35">
                <a:extLst>
                  <a:ext uri="{FF2B5EF4-FFF2-40B4-BE49-F238E27FC236}">
                    <a16:creationId xmlns:a16="http://schemas.microsoft.com/office/drawing/2014/main" id="{D83F1075-6001-4BE8-AE71-54F1A0285F2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35" name="Multiplication Sign 36">
                <a:extLst>
                  <a:ext uri="{FF2B5EF4-FFF2-40B4-BE49-F238E27FC236}">
                    <a16:creationId xmlns:a16="http://schemas.microsoft.com/office/drawing/2014/main" id="{5C51DB46-8F19-4DB7-9F46-143ADE5D29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136" name="Multiplication Sign 37">
                <a:extLst>
                  <a:ext uri="{FF2B5EF4-FFF2-40B4-BE49-F238E27FC236}">
                    <a16:creationId xmlns:a16="http://schemas.microsoft.com/office/drawing/2014/main" id="{C448D33D-81E8-4236-9FCA-ED9DD1B6AC4E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133" name="Straight Connector 34">
              <a:extLst>
                <a:ext uri="{FF2B5EF4-FFF2-40B4-BE49-F238E27FC236}">
                  <a16:creationId xmlns:a16="http://schemas.microsoft.com/office/drawing/2014/main" id="{918FFF7E-9AC4-4965-B61D-28A5FC57B78E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80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1">
            <a:extLst>
              <a:ext uri="{FF2B5EF4-FFF2-40B4-BE49-F238E27FC236}">
                <a16:creationId xmlns:a16="http://schemas.microsoft.com/office/drawing/2014/main" id="{387B880B-0566-4B7C-8B83-8EBC8DDC26B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FC7A78-7B38-4B3A-819D-4DC6F7CB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49" y="838200"/>
            <a:ext cx="9331502" cy="5655189"/>
          </a:xfrm>
          <a:prstGeom prst="rect">
            <a:avLst/>
          </a:prstGeom>
        </p:spPr>
      </p:pic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8A09F4-A62B-4C22-9E69-95D3E8C4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6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50" name="Rectangle 61">
            <a:extLst>
              <a:ext uri="{FF2B5EF4-FFF2-40B4-BE49-F238E27FC236}">
                <a16:creationId xmlns:a16="http://schemas.microsoft.com/office/drawing/2014/main" id="{42ADE121-E2A4-4AF0-B1FF-6ACFE8939252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31">
            <a:extLst>
              <a:ext uri="{FF2B5EF4-FFF2-40B4-BE49-F238E27FC236}">
                <a16:creationId xmlns:a16="http://schemas.microsoft.com/office/drawing/2014/main" id="{579CBBEE-AA83-4607-B733-3062FA89DF45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57" name="Straight Connector 32">
              <a:extLst>
                <a:ext uri="{FF2B5EF4-FFF2-40B4-BE49-F238E27FC236}">
                  <a16:creationId xmlns:a16="http://schemas.microsoft.com/office/drawing/2014/main" id="{680105AF-8129-441B-BC73-BE86FEEA3B1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33">
              <a:extLst>
                <a:ext uri="{FF2B5EF4-FFF2-40B4-BE49-F238E27FC236}">
                  <a16:creationId xmlns:a16="http://schemas.microsoft.com/office/drawing/2014/main" id="{EBDEF00B-DE3A-42FE-98CC-33C5DF35DF65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60" name="Multiplication Sign 35">
                <a:extLst>
                  <a:ext uri="{FF2B5EF4-FFF2-40B4-BE49-F238E27FC236}">
                    <a16:creationId xmlns:a16="http://schemas.microsoft.com/office/drawing/2014/main" id="{A823EE7A-EB46-49C4-8261-B26D9F4A99F3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61" name="Multiplication Sign 36">
                <a:extLst>
                  <a:ext uri="{FF2B5EF4-FFF2-40B4-BE49-F238E27FC236}">
                    <a16:creationId xmlns:a16="http://schemas.microsoft.com/office/drawing/2014/main" id="{7081AE7E-CADF-4A08-99D1-3BE23039379E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62" name="Multiplication Sign 37">
                <a:extLst>
                  <a:ext uri="{FF2B5EF4-FFF2-40B4-BE49-F238E27FC236}">
                    <a16:creationId xmlns:a16="http://schemas.microsoft.com/office/drawing/2014/main" id="{6FB10DE5-AD2F-490A-96DF-ADD99134862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59" name="Straight Connector 34">
              <a:extLst>
                <a:ext uri="{FF2B5EF4-FFF2-40B4-BE49-F238E27FC236}">
                  <a16:creationId xmlns:a16="http://schemas.microsoft.com/office/drawing/2014/main" id="{B247DD4E-83CA-4AA2-8663-CFD811CB046A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1">
            <a:extLst>
              <a:ext uri="{FF2B5EF4-FFF2-40B4-BE49-F238E27FC236}">
                <a16:creationId xmlns:a16="http://schemas.microsoft.com/office/drawing/2014/main" id="{C76A78EA-5BD7-4A3F-B847-211AA9E224BA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91D640D2-BBA4-4FC9-BE4B-570580FC1C9A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5A39A9-1E8A-4C56-8DB5-BE0DB5354D67}"/>
              </a:ext>
            </a:extLst>
          </p:cNvPr>
          <p:cNvSpPr txBox="1"/>
          <p:nvPr/>
        </p:nvSpPr>
        <p:spPr>
          <a:xfrm>
            <a:off x="365280" y="41665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테이블 설계</a:t>
            </a:r>
          </a:p>
        </p:txBody>
      </p:sp>
    </p:spTree>
    <p:extLst>
      <p:ext uri="{BB962C8B-B14F-4D97-AF65-F5344CB8AC3E}">
        <p14:creationId xmlns:p14="http://schemas.microsoft.com/office/powerpoint/2010/main" val="8905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 descr="A person using a computer&#10;&#10;Description automatically generated">
            <a:extLst>
              <a:ext uri="{FF2B5EF4-FFF2-40B4-BE49-F238E27FC236}">
                <a16:creationId xmlns:a16="http://schemas.microsoft.com/office/drawing/2014/main" id="{F5AA391A-B061-48FB-9B64-1325E940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50985"/>
            <a:ext cx="12192000" cy="251800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0A02496-88EA-4B41-9E5D-338FC62291EF}"/>
              </a:ext>
            </a:extLst>
          </p:cNvPr>
          <p:cNvSpPr/>
          <p:nvPr/>
        </p:nvSpPr>
        <p:spPr>
          <a:xfrm>
            <a:off x="1" y="-73891"/>
            <a:ext cx="12192000" cy="2249412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78">
            <a:extLst>
              <a:ext uri="{FF2B5EF4-FFF2-40B4-BE49-F238E27FC236}">
                <a16:creationId xmlns:a16="http://schemas.microsoft.com/office/drawing/2014/main" id="{A8EF98EC-3ABD-46CD-9764-89A95B6718B0}"/>
              </a:ext>
            </a:extLst>
          </p:cNvPr>
          <p:cNvGrpSpPr/>
          <p:nvPr/>
        </p:nvGrpSpPr>
        <p:grpSpPr>
          <a:xfrm>
            <a:off x="6471968" y="1877438"/>
            <a:ext cx="600234" cy="600234"/>
            <a:chOff x="5690576" y="2217890"/>
            <a:chExt cx="600234" cy="600234"/>
          </a:xfrm>
          <a:solidFill>
            <a:srgbClr val="00245E">
              <a:alpha val="49000"/>
            </a:srgbClr>
          </a:solidFill>
        </p:grpSpPr>
        <p:sp>
          <p:nvSpPr>
            <p:cNvPr id="110" name="Rectangle 75">
              <a:extLst>
                <a:ext uri="{FF2B5EF4-FFF2-40B4-BE49-F238E27FC236}">
                  <a16:creationId xmlns:a16="http://schemas.microsoft.com/office/drawing/2014/main" id="{938CB2A4-C395-4B21-AD07-8FE387B5E3D4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77">
              <a:extLst>
                <a:ext uri="{FF2B5EF4-FFF2-40B4-BE49-F238E27FC236}">
                  <a16:creationId xmlns:a16="http://schemas.microsoft.com/office/drawing/2014/main" id="{E0744686-C462-49ED-B20A-FE94D62ECD11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5D44C14F-8DFA-4C81-871D-43FB07A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7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6C5788-0952-4CA7-8215-5BFA5A03C7A7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EB2D913B-6EEF-4B66-9A3E-17021769FBAE}"/>
              </a:ext>
            </a:extLst>
          </p:cNvPr>
          <p:cNvSpPr txBox="1">
            <a:spLocks/>
          </p:cNvSpPr>
          <p:nvPr/>
        </p:nvSpPr>
        <p:spPr>
          <a:xfrm>
            <a:off x="2758539" y="954741"/>
            <a:ext cx="5870530" cy="6985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DataBase</a:t>
            </a:r>
            <a:r>
              <a:rPr lang="en-US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Quick View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1F572A-A1EF-4760-99BD-3D49E59CD96D}"/>
              </a:ext>
            </a:extLst>
          </p:cNvPr>
          <p:cNvGrpSpPr/>
          <p:nvPr/>
        </p:nvGrpSpPr>
        <p:grpSpPr>
          <a:xfrm>
            <a:off x="2786247" y="730610"/>
            <a:ext cx="510111" cy="89661"/>
            <a:chOff x="692712" y="619597"/>
            <a:chExt cx="622326" cy="13194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C94571-FB0E-4DF8-AB69-D33B4771CD6D}"/>
              </a:ext>
            </a:extLst>
          </p:cNvPr>
          <p:cNvGrpSpPr/>
          <p:nvPr/>
        </p:nvGrpSpPr>
        <p:grpSpPr>
          <a:xfrm>
            <a:off x="636485" y="1881477"/>
            <a:ext cx="600234" cy="600234"/>
            <a:chOff x="5690576" y="2217890"/>
            <a:chExt cx="600234" cy="600234"/>
          </a:xfrm>
          <a:solidFill>
            <a:srgbClr val="00245E">
              <a:alpha val="49000"/>
            </a:srgbClr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88F766-F722-4A99-9A85-FAEE5237D5CF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0C5BC7F-35AF-4B3A-9594-8E3FEB3AD84C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FA757CD7-5E50-4B6E-8A97-086551B3DC07}"/>
              </a:ext>
            </a:extLst>
          </p:cNvPr>
          <p:cNvSpPr/>
          <p:nvPr/>
        </p:nvSpPr>
        <p:spPr>
          <a:xfrm>
            <a:off x="2459850" y="2595434"/>
            <a:ext cx="3678664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로그인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마이페이지에서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6188403-CCE8-48B8-89A6-A339F8E7A150}"/>
              </a:ext>
            </a:extLst>
          </p:cNvPr>
          <p:cNvGrpSpPr/>
          <p:nvPr/>
        </p:nvGrpSpPr>
        <p:grpSpPr>
          <a:xfrm>
            <a:off x="805664" y="2045147"/>
            <a:ext cx="297821" cy="272894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0" name="Freeform 228">
              <a:extLst>
                <a:ext uri="{FF2B5EF4-FFF2-40B4-BE49-F238E27FC236}">
                  <a16:creationId xmlns:a16="http://schemas.microsoft.com/office/drawing/2014/main" id="{79AF7387-1338-40D8-ACDB-2BB35DF3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229">
              <a:extLst>
                <a:ext uri="{FF2B5EF4-FFF2-40B4-BE49-F238E27FC236}">
                  <a16:creationId xmlns:a16="http://schemas.microsoft.com/office/drawing/2014/main" id="{AE4F12FB-8710-41A2-B36C-44201F08E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230">
              <a:extLst>
                <a:ext uri="{FF2B5EF4-FFF2-40B4-BE49-F238E27FC236}">
                  <a16:creationId xmlns:a16="http://schemas.microsoft.com/office/drawing/2014/main" id="{48527325-5E17-4C9C-B6C5-81D2DAF11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25D6DB-4C1C-408B-A44F-3B34614DD252}"/>
              </a:ext>
            </a:extLst>
          </p:cNvPr>
          <p:cNvGrpSpPr/>
          <p:nvPr/>
        </p:nvGrpSpPr>
        <p:grpSpPr>
          <a:xfrm>
            <a:off x="6597777" y="2034185"/>
            <a:ext cx="354013" cy="284163"/>
            <a:chOff x="4117976" y="6154738"/>
            <a:chExt cx="354012" cy="284163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19C9108-BD12-4EFF-9EEA-C147DAAD8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7976" y="6267450"/>
              <a:ext cx="271463" cy="149225"/>
            </a:xfrm>
            <a:custGeom>
              <a:avLst/>
              <a:gdLst>
                <a:gd name="T0" fmla="*/ 58 w 72"/>
                <a:gd name="T1" fmla="*/ 22 h 40"/>
                <a:gd name="T2" fmla="*/ 64 w 72"/>
                <a:gd name="T3" fmla="*/ 16 h 40"/>
                <a:gd name="T4" fmla="*/ 70 w 72"/>
                <a:gd name="T5" fmla="*/ 22 h 40"/>
                <a:gd name="T6" fmla="*/ 72 w 72"/>
                <a:gd name="T7" fmla="*/ 27 h 40"/>
                <a:gd name="T8" fmla="*/ 72 w 72"/>
                <a:gd name="T9" fmla="*/ 13 h 40"/>
                <a:gd name="T10" fmla="*/ 59 w 72"/>
                <a:gd name="T11" fmla="*/ 0 h 40"/>
                <a:gd name="T12" fmla="*/ 0 w 72"/>
                <a:gd name="T13" fmla="*/ 0 h 40"/>
                <a:gd name="T14" fmla="*/ 0 w 72"/>
                <a:gd name="T15" fmla="*/ 30 h 40"/>
                <a:gd name="T16" fmla="*/ 10 w 72"/>
                <a:gd name="T17" fmla="*/ 40 h 40"/>
                <a:gd name="T18" fmla="*/ 70 w 72"/>
                <a:gd name="T19" fmla="*/ 40 h 40"/>
                <a:gd name="T20" fmla="*/ 58 w 72"/>
                <a:gd name="T21" fmla="*/ 22 h 40"/>
                <a:gd name="T22" fmla="*/ 26 w 72"/>
                <a:gd name="T23" fmla="*/ 20 h 40"/>
                <a:gd name="T24" fmla="*/ 14 w 72"/>
                <a:gd name="T25" fmla="*/ 20 h 40"/>
                <a:gd name="T26" fmla="*/ 12 w 72"/>
                <a:gd name="T27" fmla="*/ 18 h 40"/>
                <a:gd name="T28" fmla="*/ 14 w 72"/>
                <a:gd name="T29" fmla="*/ 16 h 40"/>
                <a:gd name="T30" fmla="*/ 26 w 72"/>
                <a:gd name="T31" fmla="*/ 16 h 40"/>
                <a:gd name="T32" fmla="*/ 28 w 72"/>
                <a:gd name="T33" fmla="*/ 18 h 40"/>
                <a:gd name="T34" fmla="*/ 26 w 72"/>
                <a:gd name="T35" fmla="*/ 20 h 40"/>
                <a:gd name="T36" fmla="*/ 46 w 72"/>
                <a:gd name="T37" fmla="*/ 12 h 40"/>
                <a:gd name="T38" fmla="*/ 14 w 72"/>
                <a:gd name="T39" fmla="*/ 12 h 40"/>
                <a:gd name="T40" fmla="*/ 12 w 72"/>
                <a:gd name="T41" fmla="*/ 10 h 40"/>
                <a:gd name="T42" fmla="*/ 14 w 72"/>
                <a:gd name="T43" fmla="*/ 8 h 40"/>
                <a:gd name="T44" fmla="*/ 46 w 72"/>
                <a:gd name="T45" fmla="*/ 8 h 40"/>
                <a:gd name="T46" fmla="*/ 48 w 72"/>
                <a:gd name="T47" fmla="*/ 10 h 40"/>
                <a:gd name="T48" fmla="*/ 46 w 72"/>
                <a:gd name="T4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58" y="22"/>
                  </a:moveTo>
                  <a:cubicBezTo>
                    <a:pt x="58" y="19"/>
                    <a:pt x="61" y="16"/>
                    <a:pt x="64" y="16"/>
                  </a:cubicBezTo>
                  <a:cubicBezTo>
                    <a:pt x="67" y="16"/>
                    <a:pt x="70" y="19"/>
                    <a:pt x="70" y="22"/>
                  </a:cubicBezTo>
                  <a:cubicBezTo>
                    <a:pt x="70" y="24"/>
                    <a:pt x="71" y="26"/>
                    <a:pt x="72" y="27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6" y="11"/>
                    <a:pt x="61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4" y="40"/>
                    <a:pt x="1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3" y="37"/>
                    <a:pt x="58" y="30"/>
                    <a:pt x="58" y="22"/>
                  </a:cubicBezTo>
                  <a:close/>
                  <a:moveTo>
                    <a:pt x="26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6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C1A0BEB8-FC9E-45C7-B357-D106A2A4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6191250"/>
              <a:ext cx="241300" cy="60325"/>
            </a:xfrm>
            <a:custGeom>
              <a:avLst/>
              <a:gdLst>
                <a:gd name="T0" fmla="*/ 58 w 64"/>
                <a:gd name="T1" fmla="*/ 14 h 16"/>
                <a:gd name="T2" fmla="*/ 64 w 64"/>
                <a:gd name="T3" fmla="*/ 0 h 16"/>
                <a:gd name="T4" fmla="*/ 10 w 64"/>
                <a:gd name="T5" fmla="*/ 0 h 16"/>
                <a:gd name="T6" fmla="*/ 0 w 64"/>
                <a:gd name="T7" fmla="*/ 10 h 16"/>
                <a:gd name="T8" fmla="*/ 0 w 64"/>
                <a:gd name="T9" fmla="*/ 16 h 16"/>
                <a:gd name="T10" fmla="*/ 58 w 64"/>
                <a:gd name="T11" fmla="*/ 16 h 16"/>
                <a:gd name="T12" fmla="*/ 58 w 6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8" y="14"/>
                  </a:moveTo>
                  <a:cubicBezTo>
                    <a:pt x="58" y="9"/>
                    <a:pt x="60" y="4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8" y="15"/>
                    <a:pt x="5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B843BBB1-B4BE-4AFB-9644-8D9196B9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338" y="6154738"/>
              <a:ext cx="120650" cy="284163"/>
            </a:xfrm>
            <a:custGeom>
              <a:avLst/>
              <a:gdLst>
                <a:gd name="T0" fmla="*/ 18 w 32"/>
                <a:gd name="T1" fmla="*/ 36 h 76"/>
                <a:gd name="T2" fmla="*/ 18 w 32"/>
                <a:gd name="T3" fmla="*/ 13 h 76"/>
                <a:gd name="T4" fmla="*/ 28 w 32"/>
                <a:gd name="T5" fmla="*/ 24 h 76"/>
                <a:gd name="T6" fmla="*/ 30 w 32"/>
                <a:gd name="T7" fmla="*/ 26 h 76"/>
                <a:gd name="T8" fmla="*/ 32 w 32"/>
                <a:gd name="T9" fmla="*/ 24 h 76"/>
                <a:gd name="T10" fmla="*/ 18 w 32"/>
                <a:gd name="T11" fmla="*/ 9 h 76"/>
                <a:gd name="T12" fmla="*/ 18 w 32"/>
                <a:gd name="T13" fmla="*/ 2 h 76"/>
                <a:gd name="T14" fmla="*/ 16 w 32"/>
                <a:gd name="T15" fmla="*/ 0 h 76"/>
                <a:gd name="T16" fmla="*/ 14 w 32"/>
                <a:gd name="T17" fmla="*/ 2 h 76"/>
                <a:gd name="T18" fmla="*/ 14 w 32"/>
                <a:gd name="T19" fmla="*/ 9 h 76"/>
                <a:gd name="T20" fmla="*/ 0 w 32"/>
                <a:gd name="T21" fmla="*/ 24 h 76"/>
                <a:gd name="T22" fmla="*/ 14 w 32"/>
                <a:gd name="T23" fmla="*/ 40 h 76"/>
                <a:gd name="T24" fmla="*/ 14 w 32"/>
                <a:gd name="T25" fmla="*/ 64 h 76"/>
                <a:gd name="T26" fmla="*/ 4 w 32"/>
                <a:gd name="T27" fmla="*/ 52 h 76"/>
                <a:gd name="T28" fmla="*/ 2 w 32"/>
                <a:gd name="T29" fmla="*/ 50 h 76"/>
                <a:gd name="T30" fmla="*/ 0 w 32"/>
                <a:gd name="T31" fmla="*/ 52 h 76"/>
                <a:gd name="T32" fmla="*/ 14 w 32"/>
                <a:gd name="T33" fmla="*/ 68 h 76"/>
                <a:gd name="T34" fmla="*/ 14 w 32"/>
                <a:gd name="T35" fmla="*/ 74 h 76"/>
                <a:gd name="T36" fmla="*/ 16 w 32"/>
                <a:gd name="T37" fmla="*/ 76 h 76"/>
                <a:gd name="T38" fmla="*/ 18 w 32"/>
                <a:gd name="T39" fmla="*/ 74 h 76"/>
                <a:gd name="T40" fmla="*/ 18 w 32"/>
                <a:gd name="T41" fmla="*/ 68 h 76"/>
                <a:gd name="T42" fmla="*/ 32 w 32"/>
                <a:gd name="T43" fmla="*/ 52 h 76"/>
                <a:gd name="T44" fmla="*/ 18 w 32"/>
                <a:gd name="T45" fmla="*/ 36 h 76"/>
                <a:gd name="T46" fmla="*/ 4 w 32"/>
                <a:gd name="T47" fmla="*/ 24 h 76"/>
                <a:gd name="T48" fmla="*/ 14 w 32"/>
                <a:gd name="T49" fmla="*/ 13 h 76"/>
                <a:gd name="T50" fmla="*/ 14 w 32"/>
                <a:gd name="T51" fmla="*/ 36 h 76"/>
                <a:gd name="T52" fmla="*/ 4 w 32"/>
                <a:gd name="T53" fmla="*/ 24 h 76"/>
                <a:gd name="T54" fmla="*/ 18 w 32"/>
                <a:gd name="T55" fmla="*/ 64 h 76"/>
                <a:gd name="T56" fmla="*/ 18 w 32"/>
                <a:gd name="T57" fmla="*/ 40 h 76"/>
                <a:gd name="T58" fmla="*/ 28 w 32"/>
                <a:gd name="T59" fmla="*/ 52 h 76"/>
                <a:gd name="T60" fmla="*/ 18 w 32"/>
                <a:gd name="T6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76">
                  <a:moveTo>
                    <a:pt x="18" y="3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4" y="13"/>
                    <a:pt x="28" y="18"/>
                    <a:pt x="28" y="24"/>
                  </a:cubicBezTo>
                  <a:cubicBezTo>
                    <a:pt x="28" y="25"/>
                    <a:pt x="29" y="26"/>
                    <a:pt x="30" y="26"/>
                  </a:cubicBezTo>
                  <a:cubicBezTo>
                    <a:pt x="31" y="26"/>
                    <a:pt x="32" y="25"/>
                    <a:pt x="32" y="24"/>
                  </a:cubicBezTo>
                  <a:cubicBezTo>
                    <a:pt x="32" y="16"/>
                    <a:pt x="26" y="10"/>
                    <a:pt x="18" y="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6" y="10"/>
                    <a:pt x="0" y="16"/>
                    <a:pt x="0" y="24"/>
                  </a:cubicBezTo>
                  <a:cubicBezTo>
                    <a:pt x="0" y="32"/>
                    <a:pt x="6" y="39"/>
                    <a:pt x="14" y="4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8" y="63"/>
                    <a:pt x="4" y="58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0"/>
                    <a:pt x="6" y="67"/>
                    <a:pt x="14" y="6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5"/>
                    <a:pt x="15" y="76"/>
                    <a:pt x="16" y="76"/>
                  </a:cubicBezTo>
                  <a:cubicBezTo>
                    <a:pt x="17" y="76"/>
                    <a:pt x="18" y="75"/>
                    <a:pt x="18" y="7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7"/>
                    <a:pt x="32" y="60"/>
                    <a:pt x="32" y="52"/>
                  </a:cubicBezTo>
                  <a:cubicBezTo>
                    <a:pt x="32" y="44"/>
                    <a:pt x="26" y="37"/>
                    <a:pt x="18" y="36"/>
                  </a:cubicBezTo>
                  <a:close/>
                  <a:moveTo>
                    <a:pt x="4" y="24"/>
                  </a:moveTo>
                  <a:cubicBezTo>
                    <a:pt x="4" y="18"/>
                    <a:pt x="8" y="13"/>
                    <a:pt x="14" y="1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5"/>
                    <a:pt x="4" y="30"/>
                    <a:pt x="4" y="24"/>
                  </a:cubicBezTo>
                  <a:close/>
                  <a:moveTo>
                    <a:pt x="18" y="64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24" y="41"/>
                    <a:pt x="28" y="46"/>
                    <a:pt x="28" y="52"/>
                  </a:cubicBezTo>
                  <a:cubicBezTo>
                    <a:pt x="28" y="58"/>
                    <a:pt x="24" y="63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C979B9C1-B0F7-4A43-A9CA-F4C2AB1C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93" y="364184"/>
            <a:ext cx="1658580" cy="165858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C541CFDF-4660-409E-BF32-E91906531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3" y="459722"/>
            <a:ext cx="1259329" cy="1259329"/>
          </a:xfrm>
          <a:prstGeom prst="rect">
            <a:avLst/>
          </a:prstGeom>
        </p:spPr>
      </p:pic>
      <p:sp>
        <p:nvSpPr>
          <p:cNvPr id="104" name="Rectangle 231">
            <a:extLst>
              <a:ext uri="{FF2B5EF4-FFF2-40B4-BE49-F238E27FC236}">
                <a16:creationId xmlns:a16="http://schemas.microsoft.com/office/drawing/2014/main" id="{A1664755-42C7-4845-8944-C4F9FFD4A241}"/>
              </a:ext>
            </a:extLst>
          </p:cNvPr>
          <p:cNvSpPr/>
          <p:nvPr/>
        </p:nvSpPr>
        <p:spPr>
          <a:xfrm>
            <a:off x="516496" y="2504476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members :</a:t>
            </a:r>
          </a:p>
        </p:txBody>
      </p:sp>
      <p:sp>
        <p:nvSpPr>
          <p:cNvPr id="106" name="Rectangle 231">
            <a:extLst>
              <a:ext uri="{FF2B5EF4-FFF2-40B4-BE49-F238E27FC236}">
                <a16:creationId xmlns:a16="http://schemas.microsoft.com/office/drawing/2014/main" id="{FDA815D6-5789-4BEE-9519-F8C757340816}"/>
              </a:ext>
            </a:extLst>
          </p:cNvPr>
          <p:cNvSpPr/>
          <p:nvPr/>
        </p:nvSpPr>
        <p:spPr>
          <a:xfrm>
            <a:off x="516496" y="3499648"/>
            <a:ext cx="1845566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nonmembers :</a:t>
            </a:r>
          </a:p>
        </p:txBody>
      </p:sp>
      <p:sp>
        <p:nvSpPr>
          <p:cNvPr id="112" name="Rectangle 231">
            <a:extLst>
              <a:ext uri="{FF2B5EF4-FFF2-40B4-BE49-F238E27FC236}">
                <a16:creationId xmlns:a16="http://schemas.microsoft.com/office/drawing/2014/main" id="{B7B1267A-213B-4C7D-9B1B-8E2DCCE36146}"/>
              </a:ext>
            </a:extLst>
          </p:cNvPr>
          <p:cNvSpPr/>
          <p:nvPr/>
        </p:nvSpPr>
        <p:spPr>
          <a:xfrm>
            <a:off x="6379598" y="2488579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movies : </a:t>
            </a:r>
          </a:p>
        </p:txBody>
      </p:sp>
      <p:sp>
        <p:nvSpPr>
          <p:cNvPr id="114" name="Rectangle 231">
            <a:extLst>
              <a:ext uri="{FF2B5EF4-FFF2-40B4-BE49-F238E27FC236}">
                <a16:creationId xmlns:a16="http://schemas.microsoft.com/office/drawing/2014/main" id="{ACCA5499-242B-4074-B14A-DBCE3614AB4C}"/>
              </a:ext>
            </a:extLst>
          </p:cNvPr>
          <p:cNvSpPr/>
          <p:nvPr/>
        </p:nvSpPr>
        <p:spPr>
          <a:xfrm>
            <a:off x="6379598" y="3314920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cinemas : </a:t>
            </a:r>
          </a:p>
        </p:txBody>
      </p:sp>
      <p:sp>
        <p:nvSpPr>
          <p:cNvPr id="116" name="Rectangle 231">
            <a:extLst>
              <a:ext uri="{FF2B5EF4-FFF2-40B4-BE49-F238E27FC236}">
                <a16:creationId xmlns:a16="http://schemas.microsoft.com/office/drawing/2014/main" id="{E17DC6AC-1FE4-4AC2-A596-454632A6403D}"/>
              </a:ext>
            </a:extLst>
          </p:cNvPr>
          <p:cNvSpPr/>
          <p:nvPr/>
        </p:nvSpPr>
        <p:spPr>
          <a:xfrm>
            <a:off x="506304" y="5358409"/>
            <a:ext cx="1680655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mymovie_re</a:t>
            </a:r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: </a:t>
            </a:r>
          </a:p>
        </p:txBody>
      </p:sp>
      <p:sp>
        <p:nvSpPr>
          <p:cNvPr id="118" name="Rectangle 231">
            <a:extLst>
              <a:ext uri="{FF2B5EF4-FFF2-40B4-BE49-F238E27FC236}">
                <a16:creationId xmlns:a16="http://schemas.microsoft.com/office/drawing/2014/main" id="{6379C9D2-A51F-40AB-931E-06D170AC07FE}"/>
              </a:ext>
            </a:extLst>
          </p:cNvPr>
          <p:cNvSpPr/>
          <p:nvPr/>
        </p:nvSpPr>
        <p:spPr>
          <a:xfrm>
            <a:off x="516496" y="4438187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voc</a:t>
            </a:r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: </a:t>
            </a:r>
          </a:p>
        </p:txBody>
      </p:sp>
      <p:sp>
        <p:nvSpPr>
          <p:cNvPr id="120" name="Rectangle 231">
            <a:extLst>
              <a:ext uri="{FF2B5EF4-FFF2-40B4-BE49-F238E27FC236}">
                <a16:creationId xmlns:a16="http://schemas.microsoft.com/office/drawing/2014/main" id="{B3B7C1A2-7F53-458C-9E70-D47D8028A124}"/>
              </a:ext>
            </a:extLst>
          </p:cNvPr>
          <p:cNvSpPr/>
          <p:nvPr/>
        </p:nvSpPr>
        <p:spPr>
          <a:xfrm>
            <a:off x="6379598" y="4186589"/>
            <a:ext cx="2294273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movie_schedules</a:t>
            </a:r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: </a:t>
            </a:r>
          </a:p>
        </p:txBody>
      </p:sp>
      <p:sp>
        <p:nvSpPr>
          <p:cNvPr id="122" name="Rectangle 231">
            <a:extLst>
              <a:ext uri="{FF2B5EF4-FFF2-40B4-BE49-F238E27FC236}">
                <a16:creationId xmlns:a16="http://schemas.microsoft.com/office/drawing/2014/main" id="{FA8C3B67-7545-4E56-89AA-42A02A11BDA1}"/>
              </a:ext>
            </a:extLst>
          </p:cNvPr>
          <p:cNvSpPr/>
          <p:nvPr/>
        </p:nvSpPr>
        <p:spPr>
          <a:xfrm>
            <a:off x="6370368" y="5086476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tickets : </a:t>
            </a:r>
          </a:p>
        </p:txBody>
      </p:sp>
      <p:sp>
        <p:nvSpPr>
          <p:cNvPr id="124" name="Rectangle 231">
            <a:extLst>
              <a:ext uri="{FF2B5EF4-FFF2-40B4-BE49-F238E27FC236}">
                <a16:creationId xmlns:a16="http://schemas.microsoft.com/office/drawing/2014/main" id="{451EFE6B-F7AC-4E08-A438-1A0F7E2C28EE}"/>
              </a:ext>
            </a:extLst>
          </p:cNvPr>
          <p:cNvSpPr/>
          <p:nvPr/>
        </p:nvSpPr>
        <p:spPr>
          <a:xfrm>
            <a:off x="6379598" y="5930779"/>
            <a:ext cx="153614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tickets_nm</a:t>
            </a:r>
            <a:r>
              <a:rPr lang="en-US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 : </a:t>
            </a:r>
          </a:p>
        </p:txBody>
      </p:sp>
      <p:sp>
        <p:nvSpPr>
          <p:cNvPr id="126" name="Rectangle 86">
            <a:extLst>
              <a:ext uri="{FF2B5EF4-FFF2-40B4-BE49-F238E27FC236}">
                <a16:creationId xmlns:a16="http://schemas.microsoft.com/office/drawing/2014/main" id="{091D2284-B1A3-4173-BF58-6BD8E4F595BD}"/>
              </a:ext>
            </a:extLst>
          </p:cNvPr>
          <p:cNvSpPr/>
          <p:nvPr/>
        </p:nvSpPr>
        <p:spPr>
          <a:xfrm>
            <a:off x="2457693" y="3593872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예매내역 확인에서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27" name="Rectangle 86">
            <a:extLst>
              <a:ext uri="{FF2B5EF4-FFF2-40B4-BE49-F238E27FC236}">
                <a16:creationId xmlns:a16="http://schemas.microsoft.com/office/drawing/2014/main" id="{3CFFD1DA-9F1D-4D54-B749-AD1DAA64D2B4}"/>
              </a:ext>
            </a:extLst>
          </p:cNvPr>
          <p:cNvSpPr/>
          <p:nvPr/>
        </p:nvSpPr>
        <p:spPr>
          <a:xfrm>
            <a:off x="2445186" y="5441657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회원의 영화 추천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고객센터의 영화 추천 게시판에서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28" name="Rectangle 86">
            <a:extLst>
              <a:ext uri="{FF2B5EF4-FFF2-40B4-BE49-F238E27FC236}">
                <a16:creationId xmlns:a16="http://schemas.microsoft.com/office/drawing/2014/main" id="{6A2B556A-0231-4288-BC61-AB7E282D7034}"/>
              </a:ext>
            </a:extLst>
          </p:cNvPr>
          <p:cNvSpPr/>
          <p:nvPr/>
        </p:nvSpPr>
        <p:spPr>
          <a:xfrm>
            <a:off x="2457689" y="4530099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회원의 불만사항 입력 정보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고객센터에서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29" name="Rectangle 86">
            <a:extLst>
              <a:ext uri="{FF2B5EF4-FFF2-40B4-BE49-F238E27FC236}">
                <a16:creationId xmlns:a16="http://schemas.microsoft.com/office/drawing/2014/main" id="{7A13433E-207F-4BCF-8784-C058330E9F8F}"/>
              </a:ext>
            </a:extLst>
          </p:cNvPr>
          <p:cNvSpPr/>
          <p:nvPr/>
        </p:nvSpPr>
        <p:spPr>
          <a:xfrm>
            <a:off x="7922868" y="2567522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현재 </a:t>
            </a:r>
            <a:r>
              <a:rPr lang="ko-KR" alt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상영작</a:t>
            </a: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소개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0" name="Rectangle 86">
            <a:extLst>
              <a:ext uri="{FF2B5EF4-FFF2-40B4-BE49-F238E27FC236}">
                <a16:creationId xmlns:a16="http://schemas.microsoft.com/office/drawing/2014/main" id="{C8BF5544-E203-4459-B4A0-076A22CAE068}"/>
              </a:ext>
            </a:extLst>
          </p:cNvPr>
          <p:cNvSpPr/>
          <p:nvPr/>
        </p:nvSpPr>
        <p:spPr>
          <a:xfrm>
            <a:off x="7922868" y="3418574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3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TEAM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영화관 체인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1" name="Rectangle 86">
            <a:extLst>
              <a:ext uri="{FF2B5EF4-FFF2-40B4-BE49-F238E27FC236}">
                <a16:creationId xmlns:a16="http://schemas.microsoft.com/office/drawing/2014/main" id="{AFF44E1A-C680-4424-8195-05FEA6ACB337}"/>
              </a:ext>
            </a:extLst>
          </p:cNvPr>
          <p:cNvSpPr/>
          <p:nvPr/>
        </p:nvSpPr>
        <p:spPr>
          <a:xfrm>
            <a:off x="8807605" y="4264237"/>
            <a:ext cx="2294273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상영시간표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2" name="Rectangle 86">
            <a:extLst>
              <a:ext uri="{FF2B5EF4-FFF2-40B4-BE49-F238E27FC236}">
                <a16:creationId xmlns:a16="http://schemas.microsoft.com/office/drawing/2014/main" id="{67466842-9A63-4935-A0B1-8C7B2FBA7F5D}"/>
              </a:ext>
            </a:extLst>
          </p:cNvPr>
          <p:cNvSpPr/>
          <p:nvPr/>
        </p:nvSpPr>
        <p:spPr>
          <a:xfrm>
            <a:off x="7922868" y="5182453"/>
            <a:ext cx="3895542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 예매내역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좌석선택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마이페이지에서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34" name="Rectangle 86">
            <a:extLst>
              <a:ext uri="{FF2B5EF4-FFF2-40B4-BE49-F238E27FC236}">
                <a16:creationId xmlns:a16="http://schemas.microsoft.com/office/drawing/2014/main" id="{BC0076EE-B415-4E3F-94AE-5FEB234EE0BA}"/>
              </a:ext>
            </a:extLst>
          </p:cNvPr>
          <p:cNvSpPr/>
          <p:nvPr/>
        </p:nvSpPr>
        <p:spPr>
          <a:xfrm>
            <a:off x="7922867" y="6002125"/>
            <a:ext cx="4322549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예매내역 정보</a:t>
            </a:r>
            <a:endParaRPr lang="en-US" altLang="ko-KR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좌석선택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예매내역 확인에서 사용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2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>
            <a:extLst>
              <a:ext uri="{FF2B5EF4-FFF2-40B4-BE49-F238E27FC236}">
                <a16:creationId xmlns:a16="http://schemas.microsoft.com/office/drawing/2014/main" id="{9CAE4F9A-3D26-437A-AB4F-ED25D58E1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77528" cy="582397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B002FB1-E7BE-4A10-8289-840A508549F9}"/>
              </a:ext>
            </a:extLst>
          </p:cNvPr>
          <p:cNvSpPr/>
          <p:nvPr/>
        </p:nvSpPr>
        <p:spPr>
          <a:xfrm>
            <a:off x="1" y="0"/>
            <a:ext cx="12192000" cy="5822399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327EF37-366F-4CFA-BFBE-C98B68B841BF}"/>
              </a:ext>
            </a:extLst>
          </p:cNvPr>
          <p:cNvSpPr/>
          <p:nvPr/>
        </p:nvSpPr>
        <p:spPr>
          <a:xfrm>
            <a:off x="9245709" y="1594125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769E4F-7672-41F0-9CBE-D18E40FEC122}"/>
              </a:ext>
            </a:extLst>
          </p:cNvPr>
          <p:cNvCxnSpPr>
            <a:cxnSpLocks/>
          </p:cNvCxnSpPr>
          <p:nvPr/>
        </p:nvCxnSpPr>
        <p:spPr>
          <a:xfrm flipV="1">
            <a:off x="2631233" y="1912747"/>
            <a:ext cx="8738442" cy="192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D13BD035-B95E-4095-9560-3AF41C172264}"/>
              </a:ext>
            </a:extLst>
          </p:cNvPr>
          <p:cNvSpPr/>
          <p:nvPr/>
        </p:nvSpPr>
        <p:spPr>
          <a:xfrm>
            <a:off x="10977708" y="1912746"/>
            <a:ext cx="725342" cy="72534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81E5E0-DD2E-4782-A46D-CB2ACCB91621}"/>
              </a:ext>
            </a:extLst>
          </p:cNvPr>
          <p:cNvCxnSpPr>
            <a:cxnSpLocks/>
          </p:cNvCxnSpPr>
          <p:nvPr/>
        </p:nvCxnSpPr>
        <p:spPr>
          <a:xfrm>
            <a:off x="11703050" y="2265561"/>
            <a:ext cx="0" cy="10188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CD6B41B9-83BE-48EB-BBA3-2F98088AAD65}"/>
              </a:ext>
            </a:extLst>
          </p:cNvPr>
          <p:cNvSpPr/>
          <p:nvPr/>
        </p:nvSpPr>
        <p:spPr>
          <a:xfrm rot="5400000">
            <a:off x="10977708" y="2905491"/>
            <a:ext cx="725342" cy="72534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0F57DEC-CB3F-45C3-A3B5-89E1FFBD8DCA}"/>
              </a:ext>
            </a:extLst>
          </p:cNvPr>
          <p:cNvCxnSpPr>
            <a:cxnSpLocks/>
          </p:cNvCxnSpPr>
          <p:nvPr/>
        </p:nvCxnSpPr>
        <p:spPr>
          <a:xfrm>
            <a:off x="4295775" y="3630823"/>
            <a:ext cx="70739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876A382-C39F-4AE6-9043-78F3A5B700CD}"/>
              </a:ext>
            </a:extLst>
          </p:cNvPr>
          <p:cNvGrpSpPr/>
          <p:nvPr/>
        </p:nvGrpSpPr>
        <p:grpSpPr>
          <a:xfrm flipH="1">
            <a:off x="3947022" y="3630824"/>
            <a:ext cx="725342" cy="1660624"/>
            <a:chOff x="10977708" y="3990585"/>
            <a:chExt cx="725342" cy="1391506"/>
          </a:xfrm>
        </p:grpSpPr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4C0BE667-0DF8-456F-8F66-33BE052C9772}"/>
                </a:ext>
              </a:extLst>
            </p:cNvPr>
            <p:cNvSpPr/>
            <p:nvPr/>
          </p:nvSpPr>
          <p:spPr>
            <a:xfrm>
              <a:off x="10977708" y="3990585"/>
              <a:ext cx="725342" cy="725342"/>
            </a:xfrm>
            <a:prstGeom prst="arc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ABAFA1-C3DB-4878-AB5D-8C8BB8B8E5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03050" y="4343400"/>
              <a:ext cx="0" cy="7143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9317B688-91B1-4115-BD54-990DB9993C29}"/>
                </a:ext>
              </a:extLst>
            </p:cNvPr>
            <p:cNvSpPr/>
            <p:nvPr/>
          </p:nvSpPr>
          <p:spPr>
            <a:xfrm rot="5400000">
              <a:off x="10977708" y="4656749"/>
              <a:ext cx="725342" cy="725342"/>
            </a:xfrm>
            <a:prstGeom prst="arc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C6E4F9-5B0C-4AD7-8303-C9C8BF3A68E5}"/>
              </a:ext>
            </a:extLst>
          </p:cNvPr>
          <p:cNvCxnSpPr>
            <a:cxnSpLocks/>
            <a:endCxn id="189" idx="29"/>
          </p:cNvCxnSpPr>
          <p:nvPr/>
        </p:nvCxnSpPr>
        <p:spPr>
          <a:xfrm flipV="1">
            <a:off x="4295775" y="5299115"/>
            <a:ext cx="7111770" cy="22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982B585-96F0-4B93-AB7D-D806C28AF3E4}"/>
              </a:ext>
            </a:extLst>
          </p:cNvPr>
          <p:cNvGrpSpPr/>
          <p:nvPr/>
        </p:nvGrpSpPr>
        <p:grpSpPr>
          <a:xfrm>
            <a:off x="9389015" y="1733130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4D76286-518E-42F6-9A52-B21D7FFAD344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E70C38C-460B-4C4C-8A30-02CFCC180CD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05B4AA4A-526A-4B2C-8DC1-FC101197AFDA}"/>
              </a:ext>
            </a:extLst>
          </p:cNvPr>
          <p:cNvSpPr/>
          <p:nvPr/>
        </p:nvSpPr>
        <p:spPr>
          <a:xfrm>
            <a:off x="6565311" y="3294270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D2D071-C2A4-414C-AA95-0B2E3686B8DA}"/>
              </a:ext>
            </a:extLst>
          </p:cNvPr>
          <p:cNvSpPr/>
          <p:nvPr/>
        </p:nvSpPr>
        <p:spPr>
          <a:xfrm>
            <a:off x="10127597" y="3294276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84D75A-0649-4C3E-9D58-0F578BAA31E8}"/>
              </a:ext>
            </a:extLst>
          </p:cNvPr>
          <p:cNvGrpSpPr/>
          <p:nvPr/>
        </p:nvGrpSpPr>
        <p:grpSpPr>
          <a:xfrm>
            <a:off x="6708617" y="3442606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55CE634-26C4-4C85-A81A-A45586C392A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F6DE8C-B40C-42DA-89A5-69A1ADE45D31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63D57E4-6D94-4A9B-920E-534612C760D6}"/>
              </a:ext>
            </a:extLst>
          </p:cNvPr>
          <p:cNvGrpSpPr/>
          <p:nvPr/>
        </p:nvGrpSpPr>
        <p:grpSpPr>
          <a:xfrm>
            <a:off x="10270903" y="3433281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D6AB80-B0EB-4274-8F05-BEE76D53DBE7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C740BCE-98F1-484A-AC1D-1CFA719B2A1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100707C0-4E15-4CDA-86BA-CE711338B2C1}"/>
              </a:ext>
            </a:extLst>
          </p:cNvPr>
          <p:cNvSpPr/>
          <p:nvPr/>
        </p:nvSpPr>
        <p:spPr>
          <a:xfrm>
            <a:off x="4793597" y="4955809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D4FC760-8AEF-40BF-8E1B-B3CBC4861A4D}"/>
              </a:ext>
            </a:extLst>
          </p:cNvPr>
          <p:cNvSpPr/>
          <p:nvPr/>
        </p:nvSpPr>
        <p:spPr>
          <a:xfrm>
            <a:off x="8349597" y="4955809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FE2DB8-8039-4C59-A7EF-4621FC7BCDE0}"/>
              </a:ext>
            </a:extLst>
          </p:cNvPr>
          <p:cNvGrpSpPr/>
          <p:nvPr/>
        </p:nvGrpSpPr>
        <p:grpSpPr>
          <a:xfrm>
            <a:off x="4936903" y="5094814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FF91847-1071-4AD1-BE1B-0F564802E49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1A6CC00-B0E1-4A1B-86B1-CF6D424F3B6C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6CD4F4-E683-474D-83A8-3279A06755D0}"/>
              </a:ext>
            </a:extLst>
          </p:cNvPr>
          <p:cNvGrpSpPr/>
          <p:nvPr/>
        </p:nvGrpSpPr>
        <p:grpSpPr>
          <a:xfrm>
            <a:off x="8492903" y="5094814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15FAFF9-2368-4640-A4B7-5812E512D8D2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CCAB77C-F276-4E1F-B1B4-91CEC0C7B1D9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32ABB96-43D8-4D02-BB87-F3ADC9FE80C1}"/>
              </a:ext>
            </a:extLst>
          </p:cNvPr>
          <p:cNvSpPr/>
          <p:nvPr/>
        </p:nvSpPr>
        <p:spPr>
          <a:xfrm>
            <a:off x="5234175" y="1145039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회원가입</a:t>
            </a:r>
            <a:endParaRPr lang="en-US" sz="1400" b="1" i="0" dirty="0">
              <a:solidFill>
                <a:srgbClr val="E83650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702ABFA-C1BA-4299-8AE3-FB5C1B9FE415}"/>
              </a:ext>
            </a:extLst>
          </p:cNvPr>
          <p:cNvSpPr/>
          <p:nvPr/>
        </p:nvSpPr>
        <p:spPr>
          <a:xfrm>
            <a:off x="8718065" y="331356"/>
            <a:ext cx="1775460" cy="1292201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i="0" dirty="0">
                <a:solidFill>
                  <a:srgbClr val="E83650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로그인</a:t>
            </a:r>
            <a:endParaRPr lang="en-US" altLang="ko-KR" sz="1400" b="1" i="0" dirty="0">
              <a:solidFill>
                <a:srgbClr val="E83650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회원</a:t>
            </a:r>
            <a:r>
              <a:rPr lang="en-US" altLang="ko-KR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로그인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비회원 예매내역 확인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BC53B3F-6795-43FA-BCE3-C4ABD992BE35}"/>
              </a:ext>
            </a:extLst>
          </p:cNvPr>
          <p:cNvSpPr/>
          <p:nvPr/>
        </p:nvSpPr>
        <p:spPr>
          <a:xfrm>
            <a:off x="7892332" y="3721098"/>
            <a:ext cx="1595669" cy="126307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i="0" dirty="0">
                <a:solidFill>
                  <a:srgbClr val="E83650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예매</a:t>
            </a:r>
            <a:endParaRPr lang="en-US" altLang="ko-KR" sz="1400" b="1" i="0" dirty="0">
              <a:solidFill>
                <a:srgbClr val="E83650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선택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좌석 선택</a:t>
            </a:r>
            <a:endParaRPr lang="en-US" altLang="ko-KR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결제</a:t>
            </a:r>
            <a:endParaRPr lang="en-US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0FDAA8-275F-4F0E-9817-A4B67308F31E}"/>
              </a:ext>
            </a:extLst>
          </p:cNvPr>
          <p:cNvSpPr/>
          <p:nvPr/>
        </p:nvSpPr>
        <p:spPr>
          <a:xfrm>
            <a:off x="9668253" y="2359678"/>
            <a:ext cx="1595669" cy="99494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i="0" dirty="0">
                <a:solidFill>
                  <a:srgbClr val="E83650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소개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상영작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영화 상세</a:t>
            </a:r>
            <a:endParaRPr lang="en-US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8018002-C8A1-48A6-B5CE-A131359FE11C}"/>
              </a:ext>
            </a:extLst>
          </p:cNvPr>
          <p:cNvSpPr/>
          <p:nvPr/>
        </p:nvSpPr>
        <p:spPr>
          <a:xfrm>
            <a:off x="6092980" y="1954901"/>
            <a:ext cx="1595669" cy="1389689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고객센터</a:t>
            </a:r>
            <a:endParaRPr lang="en-US" altLang="ko-KR" sz="14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고객센터 메인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고객의 소리</a:t>
            </a:r>
            <a:endParaRPr lang="en-US" altLang="ko-KR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내 영화 추천</a:t>
            </a:r>
            <a:endParaRPr lang="en-US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B572342-0137-4BB2-9D94-37CB742FA473}"/>
              </a:ext>
            </a:extLst>
          </p:cNvPr>
          <p:cNvSpPr/>
          <p:nvPr/>
        </p:nvSpPr>
        <p:spPr>
          <a:xfrm>
            <a:off x="4152063" y="3657030"/>
            <a:ext cx="1961221" cy="1362298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i="0" dirty="0">
                <a:solidFill>
                  <a:srgbClr val="E83650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마이페이지</a:t>
            </a:r>
            <a:endParaRPr lang="en-US" altLang="ko-KR" sz="14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예매내역</a:t>
            </a:r>
            <a:endParaRPr lang="en-US" altLang="ko-KR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내가 본 영화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선호 장르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선호 배우</a:t>
            </a:r>
            <a:endParaRPr lang="en-US" altLang="ko-KR" sz="12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추천 영화</a:t>
            </a:r>
            <a:endParaRPr lang="en-US" sz="1200" b="0" i="0" dirty="0">
              <a:solidFill>
                <a:schemeClr val="bg1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grpSp>
        <p:nvGrpSpPr>
          <p:cNvPr id="115" name="Group 26">
            <a:extLst>
              <a:ext uri="{FF2B5EF4-FFF2-40B4-BE49-F238E27FC236}">
                <a16:creationId xmlns:a16="http://schemas.microsoft.com/office/drawing/2014/main" id="{FBB0408F-1008-4D2F-AA95-09BB98892700}"/>
              </a:ext>
            </a:extLst>
          </p:cNvPr>
          <p:cNvGrpSpPr/>
          <p:nvPr/>
        </p:nvGrpSpPr>
        <p:grpSpPr>
          <a:xfrm>
            <a:off x="-8261137" y="1179960"/>
            <a:ext cx="13751342" cy="5181586"/>
            <a:chOff x="1589316" y="2417932"/>
            <a:chExt cx="5867399" cy="2210871"/>
          </a:xfrm>
        </p:grpSpPr>
        <p:sp>
          <p:nvSpPr>
            <p:cNvPr id="116" name="Oval 34">
              <a:extLst>
                <a:ext uri="{FF2B5EF4-FFF2-40B4-BE49-F238E27FC236}">
                  <a16:creationId xmlns:a16="http://schemas.microsoft.com/office/drawing/2014/main" id="{9FFC5338-7647-4D57-84E3-48996A8A5DBC}"/>
                </a:ext>
              </a:extLst>
            </p:cNvPr>
            <p:cNvSpPr/>
            <p:nvPr/>
          </p:nvSpPr>
          <p:spPr>
            <a:xfrm>
              <a:off x="1589316" y="4321042"/>
              <a:ext cx="5867399" cy="307761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  <a:alpha val="0"/>
                  </a:schemeClr>
                </a:gs>
                <a:gs pos="0">
                  <a:schemeClr val="tx1">
                    <a:alpha val="59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17" name="Group 35">
              <a:extLst>
                <a:ext uri="{FF2B5EF4-FFF2-40B4-BE49-F238E27FC236}">
                  <a16:creationId xmlns:a16="http://schemas.microsoft.com/office/drawing/2014/main" id="{78B0802F-200C-4FB7-B678-96CA5852276F}"/>
                </a:ext>
              </a:extLst>
            </p:cNvPr>
            <p:cNvGrpSpPr/>
            <p:nvPr/>
          </p:nvGrpSpPr>
          <p:grpSpPr>
            <a:xfrm>
              <a:off x="2251006" y="2417932"/>
              <a:ext cx="4632783" cy="2106390"/>
              <a:chOff x="1250950" y="914400"/>
              <a:chExt cx="6398083" cy="2908996"/>
            </a:xfrm>
            <a:effectLst/>
          </p:grpSpPr>
          <p:sp>
            <p:nvSpPr>
              <p:cNvPr id="121" name="Rounded Rectangle 256">
                <a:extLst>
                  <a:ext uri="{FF2B5EF4-FFF2-40B4-BE49-F238E27FC236}">
                    <a16:creationId xmlns:a16="http://schemas.microsoft.com/office/drawing/2014/main" id="{141EA46A-ECC0-4935-B4A0-E78DBF610EBE}"/>
                  </a:ext>
                </a:extLst>
              </p:cNvPr>
              <p:cNvSpPr/>
              <p:nvPr/>
            </p:nvSpPr>
            <p:spPr>
              <a:xfrm>
                <a:off x="1257299" y="3740139"/>
                <a:ext cx="6391731" cy="8325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2" name="Round Same Side Corner Rectangle 257">
                <a:extLst>
                  <a:ext uri="{FF2B5EF4-FFF2-40B4-BE49-F238E27FC236}">
                    <a16:creationId xmlns:a16="http://schemas.microsoft.com/office/drawing/2014/main" id="{8568D3F3-2DBF-4C5B-98A3-FF8FB71FB9F8}"/>
                  </a:ext>
                </a:extLst>
              </p:cNvPr>
              <p:cNvSpPr/>
              <p:nvPr/>
            </p:nvSpPr>
            <p:spPr>
              <a:xfrm>
                <a:off x="2209800" y="914400"/>
                <a:ext cx="4605211" cy="2757714"/>
              </a:xfrm>
              <a:prstGeom prst="round2SameRect">
                <a:avLst>
                  <a:gd name="adj1" fmla="val 5842"/>
                  <a:gd name="adj2" fmla="val 0"/>
                </a:avLst>
              </a:prstGeom>
              <a:gradFill>
                <a:gsLst>
                  <a:gs pos="0">
                    <a:schemeClr val="tx1"/>
                  </a:gs>
                  <a:gs pos="5000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 w="38100">
                <a:gradFill flip="none" rotWithShape="1">
                  <a:gsLst>
                    <a:gs pos="0">
                      <a:schemeClr val="bg1">
                        <a:lumMod val="79000"/>
                      </a:schemeClr>
                    </a:gs>
                    <a:gs pos="100000">
                      <a:schemeClr val="bg1">
                        <a:lumMod val="87000"/>
                      </a:schemeClr>
                    </a:gs>
                    <a:gs pos="51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</a:ln>
              <a:effectLst/>
              <a:scene3d>
                <a:camera prst="orthographicFront"/>
                <a:lightRig rig="threePt" dir="t"/>
              </a:scene3d>
              <a:sp3d>
                <a:bevelT w="50800" h="508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3" name="Rectangle 38">
                <a:extLst>
                  <a:ext uri="{FF2B5EF4-FFF2-40B4-BE49-F238E27FC236}">
                    <a16:creationId xmlns:a16="http://schemas.microsoft.com/office/drawing/2014/main" id="{0CFBB1B3-50B8-4763-9454-7094545A90AA}"/>
                  </a:ext>
                </a:extLst>
              </p:cNvPr>
              <p:cNvSpPr/>
              <p:nvPr/>
            </p:nvSpPr>
            <p:spPr>
              <a:xfrm>
                <a:off x="2340705" y="1074057"/>
                <a:ext cx="4343400" cy="2435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28" name="Rectangle 39">
                <a:extLst>
                  <a:ext uri="{FF2B5EF4-FFF2-40B4-BE49-F238E27FC236}">
                    <a16:creationId xmlns:a16="http://schemas.microsoft.com/office/drawing/2014/main" id="{3AA5CC68-7EBD-4E5B-B416-A4E239EE5C4C}"/>
                  </a:ext>
                </a:extLst>
              </p:cNvPr>
              <p:cNvSpPr/>
              <p:nvPr/>
            </p:nvSpPr>
            <p:spPr>
              <a:xfrm>
                <a:off x="1257304" y="3659415"/>
                <a:ext cx="6391729" cy="12541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6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30" name="Straight Connector 40">
                <a:extLst>
                  <a:ext uri="{FF2B5EF4-FFF2-40B4-BE49-F238E27FC236}">
                    <a16:creationId xmlns:a16="http://schemas.microsoft.com/office/drawing/2014/main" id="{CF985A6E-6D4A-4EE6-8CDC-DBF1F4863047}"/>
                  </a:ext>
                </a:extLst>
              </p:cNvPr>
              <p:cNvCxnSpPr/>
              <p:nvPr/>
            </p:nvCxnSpPr>
            <p:spPr>
              <a:xfrm>
                <a:off x="1250950" y="3775402"/>
                <a:ext cx="6391729" cy="0"/>
              </a:xfrm>
              <a:prstGeom prst="line">
                <a:avLst/>
              </a:prstGeom>
              <a:ln w="31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3000"/>
                        <a:alpha val="46000"/>
                      </a:schemeClr>
                    </a:gs>
                  </a:gsLst>
                  <a:lin ang="10800000" scaled="1"/>
                  <a:tileRect/>
                </a:gradFill>
              </a:ln>
              <a:effectLst>
                <a:outerShdw blurRad="12700" dir="5400000" algn="t" rotWithShape="0">
                  <a:schemeClr val="bg1">
                    <a:lumMod val="75000"/>
                    <a:alpha val="64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ounded Rectangle 261">
                <a:extLst>
                  <a:ext uri="{FF2B5EF4-FFF2-40B4-BE49-F238E27FC236}">
                    <a16:creationId xmlns:a16="http://schemas.microsoft.com/office/drawing/2014/main" id="{DEAEDDDE-1A65-4B00-B031-F917A8BE82F6}"/>
                  </a:ext>
                </a:extLst>
              </p:cNvPr>
              <p:cNvSpPr/>
              <p:nvPr/>
            </p:nvSpPr>
            <p:spPr>
              <a:xfrm>
                <a:off x="7085489" y="3730171"/>
                <a:ext cx="267654" cy="3657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5" name="Round Single Corner Rectangle 262">
                <a:extLst>
                  <a:ext uri="{FF2B5EF4-FFF2-40B4-BE49-F238E27FC236}">
                    <a16:creationId xmlns:a16="http://schemas.microsoft.com/office/drawing/2014/main" id="{12717E14-9CA4-43E1-8FAF-DAA06FC5EB34}"/>
                  </a:ext>
                </a:extLst>
              </p:cNvPr>
              <p:cNvSpPr/>
              <p:nvPr/>
            </p:nvSpPr>
            <p:spPr>
              <a:xfrm rot="10800000" flipH="1">
                <a:off x="7366908" y="3659414"/>
                <a:ext cx="282121" cy="163982"/>
              </a:xfrm>
              <a:prstGeom prst="round1Rect">
                <a:avLst>
                  <a:gd name="adj" fmla="val 21302"/>
                </a:avLst>
              </a:prstGeom>
              <a:gradFill>
                <a:gsLst>
                  <a:gs pos="0">
                    <a:schemeClr val="bg1">
                      <a:alpha val="64000"/>
                    </a:schemeClr>
                  </a:gs>
                  <a:gs pos="100000">
                    <a:schemeClr val="bg1">
                      <a:lumMod val="83000"/>
                      <a:alpha val="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6" name="Round Single Corner Rectangle 263">
                <a:extLst>
                  <a:ext uri="{FF2B5EF4-FFF2-40B4-BE49-F238E27FC236}">
                    <a16:creationId xmlns:a16="http://schemas.microsoft.com/office/drawing/2014/main" id="{7E432E92-C44C-4C47-BB9A-F559153B1417}"/>
                  </a:ext>
                </a:extLst>
              </p:cNvPr>
              <p:cNvSpPr/>
              <p:nvPr/>
            </p:nvSpPr>
            <p:spPr>
              <a:xfrm rot="10800000">
                <a:off x="1257295" y="3659414"/>
                <a:ext cx="282121" cy="163982"/>
              </a:xfrm>
              <a:prstGeom prst="round1Rect">
                <a:avLst>
                  <a:gd name="adj" fmla="val 21302"/>
                </a:avLst>
              </a:prstGeom>
              <a:gradFill>
                <a:gsLst>
                  <a:gs pos="0">
                    <a:schemeClr val="bg1">
                      <a:alpha val="27000"/>
                    </a:schemeClr>
                  </a:gs>
                  <a:gs pos="100000">
                    <a:schemeClr val="bg1">
                      <a:lumMod val="83000"/>
                      <a:alpha val="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0" name="Round Same Side Corner Rectangle 264">
                <a:extLst>
                  <a:ext uri="{FF2B5EF4-FFF2-40B4-BE49-F238E27FC236}">
                    <a16:creationId xmlns:a16="http://schemas.microsoft.com/office/drawing/2014/main" id="{2F44E491-6B46-4C77-8EA2-6783DE5DF2CE}"/>
                  </a:ext>
                </a:extLst>
              </p:cNvPr>
              <p:cNvSpPr/>
              <p:nvPr/>
            </p:nvSpPr>
            <p:spPr>
              <a:xfrm rot="10800000">
                <a:off x="3931784" y="3672340"/>
                <a:ext cx="1042761" cy="676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25400" dist="127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1" name="Round Same Side Corner Rectangle 19">
                <a:extLst>
                  <a:ext uri="{FF2B5EF4-FFF2-40B4-BE49-F238E27FC236}">
                    <a16:creationId xmlns:a16="http://schemas.microsoft.com/office/drawing/2014/main" id="{D3DFCFBC-6184-416E-840E-3CDB89413D57}"/>
                  </a:ext>
                </a:extLst>
              </p:cNvPr>
              <p:cNvSpPr/>
              <p:nvPr/>
            </p:nvSpPr>
            <p:spPr>
              <a:xfrm>
                <a:off x="4592183" y="914400"/>
                <a:ext cx="2240418" cy="2757714"/>
              </a:xfrm>
              <a:custGeom>
                <a:avLst/>
                <a:gdLst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2757714 h 2757714"/>
                  <a:gd name="connsiteX7" fmla="*/ 0 w 4605211"/>
                  <a:gd name="connsiteY7" fmla="*/ 161106 h 2757714"/>
                  <a:gd name="connsiteX8" fmla="*/ 161106 w 4605211"/>
                  <a:gd name="connsiteY8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161106 w 4605211"/>
                  <a:gd name="connsiteY6" fmla="*/ 0 h 2757714"/>
                  <a:gd name="connsiteX0" fmla="*/ 37552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3755206 w 4605211"/>
                  <a:gd name="connsiteY6" fmla="*/ 0 h 2757714"/>
                  <a:gd name="connsiteX0" fmla="*/ 1735906 w 2585911"/>
                  <a:gd name="connsiteY0" fmla="*/ 0 h 2757714"/>
                  <a:gd name="connsiteX1" fmla="*/ 2424805 w 2585911"/>
                  <a:gd name="connsiteY1" fmla="*/ 0 h 2757714"/>
                  <a:gd name="connsiteX2" fmla="*/ 2585911 w 2585911"/>
                  <a:gd name="connsiteY2" fmla="*/ 161106 h 2757714"/>
                  <a:gd name="connsiteX3" fmla="*/ 2585911 w 2585911"/>
                  <a:gd name="connsiteY3" fmla="*/ 2757714 h 2757714"/>
                  <a:gd name="connsiteX4" fmla="*/ 2585911 w 2585911"/>
                  <a:gd name="connsiteY4" fmla="*/ 2757714 h 2757714"/>
                  <a:gd name="connsiteX5" fmla="*/ 0 w 2585911"/>
                  <a:gd name="connsiteY5" fmla="*/ 2732314 h 2757714"/>
                  <a:gd name="connsiteX6" fmla="*/ 1735906 w 2585911"/>
                  <a:gd name="connsiteY6" fmla="*/ 0 h 2757714"/>
                  <a:gd name="connsiteX0" fmla="*/ 1147198 w 1997203"/>
                  <a:gd name="connsiteY0" fmla="*/ 0 h 2757714"/>
                  <a:gd name="connsiteX1" fmla="*/ 1836097 w 1997203"/>
                  <a:gd name="connsiteY1" fmla="*/ 0 h 2757714"/>
                  <a:gd name="connsiteX2" fmla="*/ 1997203 w 1997203"/>
                  <a:gd name="connsiteY2" fmla="*/ 161106 h 2757714"/>
                  <a:gd name="connsiteX3" fmla="*/ 1997203 w 1997203"/>
                  <a:gd name="connsiteY3" fmla="*/ 2757714 h 2757714"/>
                  <a:gd name="connsiteX4" fmla="*/ 1997203 w 1997203"/>
                  <a:gd name="connsiteY4" fmla="*/ 2757714 h 2757714"/>
                  <a:gd name="connsiteX5" fmla="*/ 0 w 1997203"/>
                  <a:gd name="connsiteY5" fmla="*/ 2732314 h 2757714"/>
                  <a:gd name="connsiteX6" fmla="*/ 1147198 w 1997203"/>
                  <a:gd name="connsiteY6" fmla="*/ 0 h 275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7203" h="2757714">
                    <a:moveTo>
                      <a:pt x="1147198" y="0"/>
                    </a:moveTo>
                    <a:lnTo>
                      <a:pt x="1836097" y="0"/>
                    </a:lnTo>
                    <a:cubicBezTo>
                      <a:pt x="1925073" y="0"/>
                      <a:pt x="1997203" y="72130"/>
                      <a:pt x="1997203" y="161106"/>
                    </a:cubicBezTo>
                    <a:lnTo>
                      <a:pt x="1997203" y="2757714"/>
                    </a:lnTo>
                    <a:lnTo>
                      <a:pt x="1997203" y="2757714"/>
                    </a:lnTo>
                    <a:lnTo>
                      <a:pt x="0" y="2732314"/>
                    </a:lnTo>
                    <a:lnTo>
                      <a:pt x="1147198" y="0"/>
                    </a:lnTo>
                    <a:close/>
                  </a:path>
                </a:pathLst>
              </a:custGeom>
              <a:gradFill flip="none" rotWithShape="1">
                <a:gsLst>
                  <a:gs pos="21000">
                    <a:schemeClr val="bg1">
                      <a:alpha val="1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2" name="TextBox 30">
            <a:extLst>
              <a:ext uri="{FF2B5EF4-FFF2-40B4-BE49-F238E27FC236}">
                <a16:creationId xmlns:a16="http://schemas.microsoft.com/office/drawing/2014/main" id="{FD6E2CFF-C7AC-4EED-A552-36EEC9613EE4}"/>
              </a:ext>
            </a:extLst>
          </p:cNvPr>
          <p:cNvSpPr txBox="1"/>
          <p:nvPr/>
        </p:nvSpPr>
        <p:spPr>
          <a:xfrm>
            <a:off x="3159104" y="349355"/>
            <a:ext cx="286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함초롬돋움" panose="02030504000101010101" pitchFamily="18" charset="-127"/>
              </a:rPr>
              <a:t>시나리오 구성</a:t>
            </a:r>
            <a:endParaRPr lang="zh-CN" altLang="en-US" sz="2800" dirty="0">
              <a:solidFill>
                <a:schemeClr val="bg1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3" name="Rectangle 61">
            <a:extLst>
              <a:ext uri="{FF2B5EF4-FFF2-40B4-BE49-F238E27FC236}">
                <a16:creationId xmlns:a16="http://schemas.microsoft.com/office/drawing/2014/main" id="{FBFCA794-C515-4A0F-901A-4CAC547E0D06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F45CC8-17F7-46EB-AD50-2E886E408C62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147" name="Rectangle 61">
            <a:extLst>
              <a:ext uri="{FF2B5EF4-FFF2-40B4-BE49-F238E27FC236}">
                <a16:creationId xmlns:a16="http://schemas.microsoft.com/office/drawing/2014/main" id="{06120D4A-F53F-465C-B82C-FFE309A4E836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8" name="Rectangle 61">
            <a:extLst>
              <a:ext uri="{FF2B5EF4-FFF2-40B4-BE49-F238E27FC236}">
                <a16:creationId xmlns:a16="http://schemas.microsoft.com/office/drawing/2014/main" id="{E247DE5C-3D0F-40D8-B7BD-F116C122FD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1" name="Oval 128">
            <a:extLst>
              <a:ext uri="{FF2B5EF4-FFF2-40B4-BE49-F238E27FC236}">
                <a16:creationId xmlns:a16="http://schemas.microsoft.com/office/drawing/2014/main" id="{AD9CEE8D-04BA-4029-9CCD-1485C99A7203}"/>
              </a:ext>
            </a:extLst>
          </p:cNvPr>
          <p:cNvSpPr/>
          <p:nvPr/>
        </p:nvSpPr>
        <p:spPr>
          <a:xfrm>
            <a:off x="11008190" y="4955809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36">
            <a:extLst>
              <a:ext uri="{FF2B5EF4-FFF2-40B4-BE49-F238E27FC236}">
                <a16:creationId xmlns:a16="http://schemas.microsoft.com/office/drawing/2014/main" id="{6226FE03-47CB-4A26-A26A-E9A91FE9F04D}"/>
              </a:ext>
            </a:extLst>
          </p:cNvPr>
          <p:cNvGrpSpPr/>
          <p:nvPr/>
        </p:nvGrpSpPr>
        <p:grpSpPr>
          <a:xfrm>
            <a:off x="11151496" y="5094814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83" name="Oval 137">
              <a:extLst>
                <a:ext uri="{FF2B5EF4-FFF2-40B4-BE49-F238E27FC236}">
                  <a16:creationId xmlns:a16="http://schemas.microsoft.com/office/drawing/2014/main" id="{5DCA4055-0DD6-483A-AC7E-E56B9E61A9B8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38">
              <a:extLst>
                <a:ext uri="{FF2B5EF4-FFF2-40B4-BE49-F238E27FC236}">
                  <a16:creationId xmlns:a16="http://schemas.microsoft.com/office/drawing/2014/main" id="{6FE0B4B8-29C9-4813-8FF4-60432E6CC31B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5" name="Rectangle 153">
            <a:extLst>
              <a:ext uri="{FF2B5EF4-FFF2-40B4-BE49-F238E27FC236}">
                <a16:creationId xmlns:a16="http://schemas.microsoft.com/office/drawing/2014/main" id="{AAD3FE07-E811-4159-9D5D-AA8AF97203EB}"/>
              </a:ext>
            </a:extLst>
          </p:cNvPr>
          <p:cNvSpPr/>
          <p:nvPr/>
        </p:nvSpPr>
        <p:spPr>
          <a:xfrm>
            <a:off x="10551386" y="442008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i="0" dirty="0">
                <a:solidFill>
                  <a:srgbClr val="E83650"/>
                </a:solidFill>
                <a:effectLst/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로그아웃</a:t>
            </a:r>
            <a:endParaRPr lang="en-US" sz="1400" b="1" i="0" dirty="0">
              <a:solidFill>
                <a:srgbClr val="E83650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194" name="Oval 126">
            <a:extLst>
              <a:ext uri="{FF2B5EF4-FFF2-40B4-BE49-F238E27FC236}">
                <a16:creationId xmlns:a16="http://schemas.microsoft.com/office/drawing/2014/main" id="{A29849E9-C231-4765-A7F8-E42B79C7925B}"/>
              </a:ext>
            </a:extLst>
          </p:cNvPr>
          <p:cNvSpPr/>
          <p:nvPr/>
        </p:nvSpPr>
        <p:spPr>
          <a:xfrm>
            <a:off x="5687203" y="1609503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30">
            <a:extLst>
              <a:ext uri="{FF2B5EF4-FFF2-40B4-BE49-F238E27FC236}">
                <a16:creationId xmlns:a16="http://schemas.microsoft.com/office/drawing/2014/main" id="{FD359D70-47C6-470A-8B0E-3953A5A256CC}"/>
              </a:ext>
            </a:extLst>
          </p:cNvPr>
          <p:cNvGrpSpPr/>
          <p:nvPr/>
        </p:nvGrpSpPr>
        <p:grpSpPr>
          <a:xfrm>
            <a:off x="5830509" y="1748508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196" name="Oval 131">
              <a:extLst>
                <a:ext uri="{FF2B5EF4-FFF2-40B4-BE49-F238E27FC236}">
                  <a16:creationId xmlns:a16="http://schemas.microsoft.com/office/drawing/2014/main" id="{7346400B-38B1-4CEC-BADE-1A77A0C602E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132">
              <a:extLst>
                <a:ext uri="{FF2B5EF4-FFF2-40B4-BE49-F238E27FC236}">
                  <a16:creationId xmlns:a16="http://schemas.microsoft.com/office/drawing/2014/main" id="{E7621A51-CE55-41FC-A2EF-14B0C51DB958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8" name="Group 163">
            <a:extLst>
              <a:ext uri="{FF2B5EF4-FFF2-40B4-BE49-F238E27FC236}">
                <a16:creationId xmlns:a16="http://schemas.microsoft.com/office/drawing/2014/main" id="{23163CFC-09B1-46FA-B6AC-26C88215BC56}"/>
              </a:ext>
            </a:extLst>
          </p:cNvPr>
          <p:cNvGrpSpPr/>
          <p:nvPr/>
        </p:nvGrpSpPr>
        <p:grpSpPr>
          <a:xfrm>
            <a:off x="5933232" y="1868408"/>
            <a:ext cx="169881" cy="155662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99" name="Freeform 228">
              <a:extLst>
                <a:ext uri="{FF2B5EF4-FFF2-40B4-BE49-F238E27FC236}">
                  <a16:creationId xmlns:a16="http://schemas.microsoft.com/office/drawing/2014/main" id="{D4151940-25D1-45FC-A400-1824E7A5A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229">
              <a:extLst>
                <a:ext uri="{FF2B5EF4-FFF2-40B4-BE49-F238E27FC236}">
                  <a16:creationId xmlns:a16="http://schemas.microsoft.com/office/drawing/2014/main" id="{54108477-815A-4B03-843B-1AFCCD2D4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230">
              <a:extLst>
                <a:ext uri="{FF2B5EF4-FFF2-40B4-BE49-F238E27FC236}">
                  <a16:creationId xmlns:a16="http://schemas.microsoft.com/office/drawing/2014/main" id="{127E8A92-2CDE-47D4-A654-CCA74D743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2" name="Rectangle 143">
            <a:extLst>
              <a:ext uri="{FF2B5EF4-FFF2-40B4-BE49-F238E27FC236}">
                <a16:creationId xmlns:a16="http://schemas.microsoft.com/office/drawing/2014/main" id="{86431729-374A-45DE-A249-9083CAF624DE}"/>
              </a:ext>
            </a:extLst>
          </p:cNvPr>
          <p:cNvSpPr/>
          <p:nvPr/>
        </p:nvSpPr>
        <p:spPr>
          <a:xfrm>
            <a:off x="2638807" y="1145039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ko-KR" altLang="en-US" sz="14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  <a:cs typeface="Segoe UI" panose="020B0502040204020203" pitchFamily="34" charset="0"/>
              </a:rPr>
              <a:t>메인 페이지</a:t>
            </a:r>
            <a:endParaRPr lang="en-US" sz="1400" b="1" i="0" dirty="0">
              <a:solidFill>
                <a:srgbClr val="E83650"/>
              </a:solidFill>
              <a:effectLst/>
              <a:latin typeface="경기천년바탕OTF Regular" panose="02020503020101020101" pitchFamily="18" charset="-127"/>
              <a:ea typeface="경기천년바탕OTF Regular" panose="020205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223" name="Oval 126">
            <a:extLst>
              <a:ext uri="{FF2B5EF4-FFF2-40B4-BE49-F238E27FC236}">
                <a16:creationId xmlns:a16="http://schemas.microsoft.com/office/drawing/2014/main" id="{C02095D3-8921-4268-9AF3-A698E40AD459}"/>
              </a:ext>
            </a:extLst>
          </p:cNvPr>
          <p:cNvSpPr/>
          <p:nvPr/>
        </p:nvSpPr>
        <p:spPr>
          <a:xfrm>
            <a:off x="3091835" y="1609503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130">
            <a:extLst>
              <a:ext uri="{FF2B5EF4-FFF2-40B4-BE49-F238E27FC236}">
                <a16:creationId xmlns:a16="http://schemas.microsoft.com/office/drawing/2014/main" id="{9BF4D855-2FAE-4124-A2A9-B00A2636C7BB}"/>
              </a:ext>
            </a:extLst>
          </p:cNvPr>
          <p:cNvGrpSpPr/>
          <p:nvPr/>
        </p:nvGrpSpPr>
        <p:grpSpPr>
          <a:xfrm>
            <a:off x="3235141" y="1748508"/>
            <a:ext cx="387795" cy="387795"/>
            <a:chOff x="4254574" y="2587901"/>
            <a:chExt cx="624548" cy="624548"/>
          </a:xfrm>
          <a:gradFill>
            <a:gsLst>
              <a:gs pos="0">
                <a:schemeClr val="accent4">
                  <a:lumMod val="75000"/>
                </a:schemeClr>
              </a:gs>
              <a:gs pos="49000">
                <a:srgbClr val="E83650"/>
              </a:gs>
            </a:gsLst>
            <a:lin ang="13380000" scaled="0"/>
          </a:gradFill>
        </p:grpSpPr>
        <p:sp>
          <p:nvSpPr>
            <p:cNvPr id="225" name="Oval 131">
              <a:extLst>
                <a:ext uri="{FF2B5EF4-FFF2-40B4-BE49-F238E27FC236}">
                  <a16:creationId xmlns:a16="http://schemas.microsoft.com/office/drawing/2014/main" id="{95F693E5-CE7C-4072-8378-EA81B1E52607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pFill/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132">
              <a:extLst>
                <a:ext uri="{FF2B5EF4-FFF2-40B4-BE49-F238E27FC236}">
                  <a16:creationId xmlns:a16="http://schemas.microsoft.com/office/drawing/2014/main" id="{E06B41A7-CEA4-48BD-82B6-62C6ACC241A6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962AC495-7D91-4234-B805-42FCBE721F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r="23386" b="3753"/>
          <a:stretch/>
        </p:blipFill>
        <p:spPr>
          <a:xfrm>
            <a:off x="-3858768" y="1418453"/>
            <a:ext cx="6377141" cy="4169266"/>
          </a:xfrm>
          <a:prstGeom prst="rect">
            <a:avLst/>
          </a:prstGeom>
        </p:spPr>
      </p:pic>
      <p:sp>
        <p:nvSpPr>
          <p:cNvPr id="240" name="Slide Number Placeholder 5">
            <a:extLst>
              <a:ext uri="{FF2B5EF4-FFF2-40B4-BE49-F238E27FC236}">
                <a16:creationId xmlns:a16="http://schemas.microsoft.com/office/drawing/2014/main" id="{F3EA0B46-1DCE-4188-9D1E-AD0242D1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8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41" name="Rectangle 61">
            <a:extLst>
              <a:ext uri="{FF2B5EF4-FFF2-40B4-BE49-F238E27FC236}">
                <a16:creationId xmlns:a16="http://schemas.microsoft.com/office/drawing/2014/main" id="{A2CC3083-F4E1-4741-9B2E-E11B47E4A50A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3" name="그림 242">
            <a:extLst>
              <a:ext uri="{FF2B5EF4-FFF2-40B4-BE49-F238E27FC236}">
                <a16:creationId xmlns:a16="http://schemas.microsoft.com/office/drawing/2014/main" id="{2EAE4222-FD51-4B34-AD5E-B4C599EFE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73" y="3478355"/>
            <a:ext cx="292044" cy="292044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3259FE7-D438-4993-9355-F49708DCF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4" y="1820619"/>
            <a:ext cx="245713" cy="245713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26286F56-162F-498E-8F13-0FDCD4F43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59" y="5168708"/>
            <a:ext cx="245239" cy="245239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58F7E061-672D-491D-8D05-6C668E3F0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4" y="5135453"/>
            <a:ext cx="307069" cy="307069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B583C210-4FFA-43CF-A005-670CE5C4F0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30708" y="3525314"/>
            <a:ext cx="236994" cy="217944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0DD516CA-DB75-4ED4-9BFA-1151D17A6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04" y="5199668"/>
            <a:ext cx="203532" cy="20353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B8641C93-1E90-436C-9A7E-65DC55D84E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43" y="1829157"/>
            <a:ext cx="211868" cy="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4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C8EA65-143B-46B1-847E-9B36DDD95F24}"/>
              </a:ext>
            </a:extLst>
          </p:cNvPr>
          <p:cNvSpPr/>
          <p:nvPr/>
        </p:nvSpPr>
        <p:spPr>
          <a:xfrm>
            <a:off x="1473276" y="1277144"/>
            <a:ext cx="9449622" cy="4241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9C59173E-8491-4B80-9C27-17557C4DCF4A}"/>
              </a:ext>
            </a:extLst>
          </p:cNvPr>
          <p:cNvSpPr/>
          <p:nvPr/>
        </p:nvSpPr>
        <p:spPr>
          <a:xfrm>
            <a:off x="0" y="364611"/>
            <a:ext cx="219342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1">
            <a:extLst>
              <a:ext uri="{FF2B5EF4-FFF2-40B4-BE49-F238E27FC236}">
                <a16:creationId xmlns:a16="http://schemas.microsoft.com/office/drawing/2014/main" id="{4A1FA8EC-1E94-4745-A785-CC435CBD7DBE}"/>
              </a:ext>
            </a:extLst>
          </p:cNvPr>
          <p:cNvSpPr/>
          <p:nvPr/>
        </p:nvSpPr>
        <p:spPr>
          <a:xfrm>
            <a:off x="2015408" y="364611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0A33F0C-5F41-4470-965A-61479147F35B}"/>
              </a:ext>
            </a:extLst>
          </p:cNvPr>
          <p:cNvSpPr/>
          <p:nvPr/>
        </p:nvSpPr>
        <p:spPr>
          <a:xfrm>
            <a:off x="2105953" y="364610"/>
            <a:ext cx="45719" cy="473415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A058980-BD19-441D-911D-B8BF22A1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9388" y="6372230"/>
            <a:ext cx="684660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fld id="{B1D846AF-97CD-48E2-889D-B5106BCB5073}" type="slidenum">
              <a:rPr lang="en-US" smtClean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pPr/>
              <a:t>9</a:t>
            </a:fld>
            <a:endParaRPr lang="en-US" dirty="0">
              <a:solidFill>
                <a:schemeClr val="bg2">
                  <a:lumMod val="25000"/>
                </a:schemeClr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00DBAD5E-DD86-494B-AACB-838E5B327391}"/>
              </a:ext>
            </a:extLst>
          </p:cNvPr>
          <p:cNvSpPr/>
          <p:nvPr/>
        </p:nvSpPr>
        <p:spPr>
          <a:xfrm>
            <a:off x="-29954" y="6372056"/>
            <a:ext cx="219342" cy="2286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94000">
                <a:schemeClr val="bg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773-0921-42D9-9196-7D346D792788}"/>
              </a:ext>
            </a:extLst>
          </p:cNvPr>
          <p:cNvSpPr txBox="1"/>
          <p:nvPr/>
        </p:nvSpPr>
        <p:spPr>
          <a:xfrm>
            <a:off x="365280" y="4166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시나리오</a:t>
            </a:r>
          </a:p>
        </p:txBody>
      </p:sp>
      <p:sp>
        <p:nvSpPr>
          <p:cNvPr id="20" name="Rectangle 231">
            <a:extLst>
              <a:ext uri="{FF2B5EF4-FFF2-40B4-BE49-F238E27FC236}">
                <a16:creationId xmlns:a16="http://schemas.microsoft.com/office/drawing/2014/main" id="{FCD2EBA8-D9BD-416B-83F1-1F9518A472B1}"/>
              </a:ext>
            </a:extLst>
          </p:cNvPr>
          <p:cNvSpPr/>
          <p:nvPr/>
        </p:nvSpPr>
        <p:spPr>
          <a:xfrm>
            <a:off x="3162559" y="5761952"/>
            <a:ext cx="5866882" cy="740203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부트스트랩으로 배너의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slide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기능 구현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이미지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, 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동영상 누르면 </a:t>
            </a:r>
            <a:r>
              <a:rPr lang="en-US" altLang="ko-KR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a tag</a:t>
            </a:r>
            <a:r>
              <a:rPr lang="ko-KR" altLang="en-US" sz="1500" b="1" dirty="0">
                <a:solidFill>
                  <a:srgbClr val="E83650"/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를 통해 각각의 페이지로 이동</a:t>
            </a:r>
            <a:endParaRPr lang="en-US" altLang="ko-KR" sz="1500" b="1" dirty="0">
              <a:solidFill>
                <a:srgbClr val="E83650"/>
              </a:solidFill>
              <a:latin typeface="경기천년바탕OTF Regular" panose="02020503020101020101" pitchFamily="18" charset="-127"/>
              <a:ea typeface="경기천년바탕OTF Regular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A2EC8-756C-4079-BDFC-AEC92AE22D70}"/>
              </a:ext>
            </a:extLst>
          </p:cNvPr>
          <p:cNvSpPr txBox="1"/>
          <p:nvPr/>
        </p:nvSpPr>
        <p:spPr>
          <a:xfrm>
            <a:off x="2376594" y="41665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  <a:latin typeface="경기천년바탕OTF Regular" panose="02020503020101020101" pitchFamily="18" charset="-127"/>
                <a:ea typeface="경기천년바탕OTF Regular" panose="02020503020101020101" pitchFamily="18" charset="-127"/>
              </a:rPr>
              <a:t>메인 페이지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C55999-1348-4A08-9CF9-B9939F6B7861}"/>
              </a:ext>
            </a:extLst>
          </p:cNvPr>
          <p:cNvGrpSpPr/>
          <p:nvPr/>
        </p:nvGrpSpPr>
        <p:grpSpPr>
          <a:xfrm>
            <a:off x="9921886" y="570117"/>
            <a:ext cx="1603082" cy="131948"/>
            <a:chOff x="4074909" y="-131948"/>
            <a:chExt cx="1603082" cy="131948"/>
          </a:xfrm>
        </p:grpSpPr>
        <p:sp>
          <p:nvSpPr>
            <p:cNvPr id="23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4074909" y="-131948"/>
              <a:ext cx="131948" cy="1319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4320098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4565287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Oval 69">
              <a:extLst>
                <a:ext uri="{FF2B5EF4-FFF2-40B4-BE49-F238E27FC236}">
                  <a16:creationId xmlns:a16="http://schemas.microsoft.com/office/drawing/2014/main" id="{56B4B3B6-1F18-4252-8612-1B070C196BC0}"/>
                </a:ext>
              </a:extLst>
            </p:cNvPr>
            <p:cNvSpPr/>
            <p:nvPr/>
          </p:nvSpPr>
          <p:spPr>
            <a:xfrm>
              <a:off x="4810476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69">
              <a:extLst>
                <a:ext uri="{FF2B5EF4-FFF2-40B4-BE49-F238E27FC236}">
                  <a16:creationId xmlns:a16="http://schemas.microsoft.com/office/drawing/2014/main" id="{DB712BB3-286B-47DF-9B30-2C8AF2F7D63A}"/>
                </a:ext>
              </a:extLst>
            </p:cNvPr>
            <p:cNvSpPr/>
            <p:nvPr/>
          </p:nvSpPr>
          <p:spPr>
            <a:xfrm>
              <a:off x="5055665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93A6B871-255C-4243-9636-902E21E18642}"/>
                </a:ext>
              </a:extLst>
            </p:cNvPr>
            <p:cNvSpPr/>
            <p:nvPr/>
          </p:nvSpPr>
          <p:spPr>
            <a:xfrm>
              <a:off x="5300854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Oval 69">
              <a:extLst>
                <a:ext uri="{FF2B5EF4-FFF2-40B4-BE49-F238E27FC236}">
                  <a16:creationId xmlns:a16="http://schemas.microsoft.com/office/drawing/2014/main" id="{4C5F7D90-347A-42D9-8271-869381D564CB}"/>
                </a:ext>
              </a:extLst>
            </p:cNvPr>
            <p:cNvSpPr/>
            <p:nvPr/>
          </p:nvSpPr>
          <p:spPr>
            <a:xfrm>
              <a:off x="5546043" y="-131948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0" name="Group 31">
            <a:extLst>
              <a:ext uri="{FF2B5EF4-FFF2-40B4-BE49-F238E27FC236}">
                <a16:creationId xmlns:a16="http://schemas.microsoft.com/office/drawing/2014/main" id="{F411A6BB-4E99-4726-947A-73629BEE5301}"/>
              </a:ext>
            </a:extLst>
          </p:cNvPr>
          <p:cNvGrpSpPr/>
          <p:nvPr/>
        </p:nvGrpSpPr>
        <p:grpSpPr>
          <a:xfrm>
            <a:off x="11601562" y="0"/>
            <a:ext cx="183357" cy="6858000"/>
            <a:chOff x="11404996" y="0"/>
            <a:chExt cx="183357" cy="6858000"/>
          </a:xfrm>
        </p:grpSpPr>
        <p:cxnSp>
          <p:nvCxnSpPr>
            <p:cNvPr id="31" name="Straight Connector 32">
              <a:extLst>
                <a:ext uri="{FF2B5EF4-FFF2-40B4-BE49-F238E27FC236}">
                  <a16:creationId xmlns:a16="http://schemas.microsoft.com/office/drawing/2014/main" id="{A1CF57D8-B151-4760-AB0C-891B16F3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3">
              <a:extLst>
                <a:ext uri="{FF2B5EF4-FFF2-40B4-BE49-F238E27FC236}">
                  <a16:creationId xmlns:a16="http://schemas.microsoft.com/office/drawing/2014/main" id="{90208CCA-9B26-4BDA-9648-A3A76D727B55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34" name="Multiplication Sign 35">
                <a:extLst>
                  <a:ext uri="{FF2B5EF4-FFF2-40B4-BE49-F238E27FC236}">
                    <a16:creationId xmlns:a16="http://schemas.microsoft.com/office/drawing/2014/main" id="{969AD9B6-5E43-497F-8BC4-3B7A3F86BD7C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5" name="Multiplication Sign 36">
                <a:extLst>
                  <a:ext uri="{FF2B5EF4-FFF2-40B4-BE49-F238E27FC236}">
                    <a16:creationId xmlns:a16="http://schemas.microsoft.com/office/drawing/2014/main" id="{BDF0DB1E-F25D-49FD-8A86-368F80669B9D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E836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  <p:sp>
            <p:nvSpPr>
              <p:cNvPr id="36" name="Multiplication Sign 37">
                <a:extLst>
                  <a:ext uri="{FF2B5EF4-FFF2-40B4-BE49-F238E27FC236}">
                    <a16:creationId xmlns:a16="http://schemas.microsoft.com/office/drawing/2014/main" id="{B64E246A-F3AD-4F3C-86B2-8F18435DCBAB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/>
              </a:p>
            </p:txBody>
          </p:sp>
        </p:grpSp>
        <p:cxnSp>
          <p:nvCxnSpPr>
            <p:cNvPr id="33" name="Straight Connector 34">
              <a:extLst>
                <a:ext uri="{FF2B5EF4-FFF2-40B4-BE49-F238E27FC236}">
                  <a16:creationId xmlns:a16="http://schemas.microsoft.com/office/drawing/2014/main" id="{DE800250-1987-4829-8ED2-B671901B7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D2096EDF-DA5A-4582-AD4B-E79B71E4C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r="850" b="3753"/>
          <a:stretch/>
        </p:blipFill>
        <p:spPr>
          <a:xfrm>
            <a:off x="2201472" y="1432906"/>
            <a:ext cx="7829274" cy="39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6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3956</Words>
  <Application>Microsoft Office PowerPoint</Application>
  <PresentationFormat>와이드스크린</PresentationFormat>
  <Paragraphs>630</Paragraphs>
  <Slides>27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Wingdings</vt:lpstr>
      <vt:lpstr>Consolas</vt:lpstr>
      <vt:lpstr>함초롬돋움</vt:lpstr>
      <vt:lpstr>Segoe UI Light</vt:lpstr>
      <vt:lpstr>맑은 고딕</vt:lpstr>
      <vt:lpstr>Arial</vt:lpstr>
      <vt:lpstr>Calibri</vt:lpstr>
      <vt:lpstr>경기천년바탕OTF Regular</vt:lpstr>
      <vt:lpstr>Office 테마</vt:lpstr>
      <vt:lpstr>MOVIE WEBSITE CODING PROJECT for everything you imagine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유경</dc:creator>
  <cp:lastModifiedBy>유경</cp:lastModifiedBy>
  <cp:revision>367</cp:revision>
  <dcterms:created xsi:type="dcterms:W3CDTF">2021-07-14T07:02:39Z</dcterms:created>
  <dcterms:modified xsi:type="dcterms:W3CDTF">2021-07-27T13:12:33Z</dcterms:modified>
</cp:coreProperties>
</file>